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56" r:id="rId5"/>
    <p:sldId id="275" r:id="rId6"/>
    <p:sldId id="279" r:id="rId7"/>
    <p:sldId id="281" r:id="rId8"/>
    <p:sldId id="282" r:id="rId9"/>
    <p:sldId id="280" r:id="rId10"/>
    <p:sldId id="285" r:id="rId11"/>
    <p:sldId id="286" r:id="rId12"/>
    <p:sldId id="28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1414"/>
    <a:srgbClr val="8BA1A3"/>
    <a:srgbClr val="5A84C3"/>
    <a:srgbClr val="A3ACB4"/>
    <a:srgbClr val="2780BA"/>
    <a:srgbClr val="267FBA"/>
    <a:srgbClr val="217DB9"/>
    <a:srgbClr val="00A7D8"/>
    <a:srgbClr val="176DAD"/>
    <a:srgbClr val="0D78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39" autoAdjust="0"/>
    <p:restoredTop sz="84422" autoAdjust="0"/>
  </p:normalViewPr>
  <p:slideViewPr>
    <p:cSldViewPr>
      <p:cViewPr varScale="1">
        <p:scale>
          <a:sx n="107" d="100"/>
          <a:sy n="107" d="100"/>
        </p:scale>
        <p:origin x="832" y="168"/>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9/13/21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‹N›</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9/13/21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‹N›</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04530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Introduction</a:t>
            </a:r>
            <a:r>
              <a:rPr lang="it-IT" dirty="0"/>
              <a:t> to computer </a:t>
            </a:r>
            <a:r>
              <a:rPr lang="it-IT" dirty="0" err="1"/>
              <a:t>vision</a:t>
            </a:r>
            <a:r>
              <a:rPr lang="it-IT" dirty="0"/>
              <a:t> </a:t>
            </a:r>
            <a:r>
              <a:rPr lang="it-IT" dirty="0" err="1"/>
              <a:t>applications</a:t>
            </a:r>
            <a:r>
              <a:rPr lang="it-IT" dirty="0"/>
              <a:t> in </a:t>
            </a:r>
            <a:r>
              <a:rPr lang="it-IT" dirty="0" err="1"/>
              <a:t>order</a:t>
            </a:r>
            <a:r>
              <a:rPr lang="it-IT" dirty="0"/>
              <a:t> to focus on image </a:t>
            </a:r>
            <a:r>
              <a:rPr lang="it-IT" dirty="0" err="1"/>
              <a:t>segmentation</a:t>
            </a:r>
            <a:r>
              <a:rPr lang="it-IT" dirty="0"/>
              <a:t> task</a:t>
            </a:r>
          </a:p>
        </p:txBody>
      </p:sp>
      <p:sp>
        <p:nvSpPr>
          <p:cNvPr id="4" name="Segnaposto numero diapositiva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3909483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Explain</a:t>
            </a:r>
            <a:r>
              <a:rPr lang="it-IT" dirty="0"/>
              <a:t> </a:t>
            </a:r>
            <a:r>
              <a:rPr lang="it-IT" dirty="0" err="1"/>
              <a:t>what</a:t>
            </a:r>
            <a:r>
              <a:rPr lang="it-IT" dirty="0"/>
              <a:t> </a:t>
            </a:r>
            <a:r>
              <a:rPr lang="it-IT" dirty="0" err="1"/>
              <a:t>is</a:t>
            </a:r>
            <a:r>
              <a:rPr lang="it-IT" dirty="0"/>
              <a:t> image </a:t>
            </a:r>
            <a:r>
              <a:rPr lang="it-IT" dirty="0" err="1"/>
              <a:t>segmentation</a:t>
            </a:r>
            <a:r>
              <a:rPr lang="it-IT" dirty="0"/>
              <a:t> and </a:t>
            </a:r>
            <a:r>
              <a:rPr lang="it-IT" dirty="0" err="1"/>
              <a:t>its</a:t>
            </a:r>
            <a:r>
              <a:rPr lang="it-IT" dirty="0"/>
              <a:t> </a:t>
            </a:r>
            <a:r>
              <a:rPr lang="it-IT" dirty="0" err="1"/>
              <a:t>specializations</a:t>
            </a:r>
            <a:endParaRPr lang="it-IT" dirty="0"/>
          </a:p>
        </p:txBody>
      </p:sp>
      <p:sp>
        <p:nvSpPr>
          <p:cNvPr id="4" name="Segnaposto numero diapositiva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73722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First </a:t>
            </a:r>
            <a:r>
              <a:rPr lang="it-IT" dirty="0" err="1"/>
              <a:t>approach</a:t>
            </a:r>
            <a:r>
              <a:rPr lang="it-IT" dirty="0"/>
              <a:t> CNN-</a:t>
            </a:r>
            <a:r>
              <a:rPr lang="it-IT" dirty="0" err="1"/>
              <a:t>based</a:t>
            </a:r>
            <a:r>
              <a:rPr lang="it-IT" dirty="0"/>
              <a:t>: from </a:t>
            </a:r>
            <a:r>
              <a:rPr lang="it-IT" dirty="0" err="1"/>
              <a:t>classification</a:t>
            </a:r>
            <a:r>
              <a:rPr lang="it-IT" dirty="0"/>
              <a:t> to image </a:t>
            </a:r>
            <a:r>
              <a:rPr lang="it-IT" dirty="0" err="1"/>
              <a:t>segmentation</a:t>
            </a:r>
            <a:endParaRPr lang="it-IT" dirty="0"/>
          </a:p>
        </p:txBody>
      </p:sp>
      <p:sp>
        <p:nvSpPr>
          <p:cNvPr id="4" name="Segnaposto numero diapositiva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3575302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Encoder/Decoder </a:t>
            </a:r>
            <a:r>
              <a:rPr lang="it-IT" dirty="0" err="1"/>
              <a:t>architectures</a:t>
            </a:r>
            <a:r>
              <a:rPr lang="it-IT" dirty="0"/>
              <a:t> </a:t>
            </a:r>
            <a:r>
              <a:rPr lang="it-IT" dirty="0" err="1"/>
              <a:t>developed</a:t>
            </a:r>
            <a:r>
              <a:rPr lang="it-IT" dirty="0"/>
              <a:t> </a:t>
            </a:r>
            <a:r>
              <a:rPr lang="it-IT" dirty="0" err="1"/>
              <a:t>specifically</a:t>
            </a:r>
            <a:r>
              <a:rPr lang="it-IT" dirty="0"/>
              <a:t> for image </a:t>
            </a:r>
            <a:r>
              <a:rPr lang="it-IT" dirty="0" err="1"/>
              <a:t>segmentation</a:t>
            </a:r>
            <a:r>
              <a:rPr lang="it-IT" dirty="0"/>
              <a:t>.</a:t>
            </a:r>
            <a:br>
              <a:rPr lang="it-IT" dirty="0"/>
            </a:br>
            <a:r>
              <a:rPr lang="it-IT" dirty="0"/>
              <a:t>The </a:t>
            </a:r>
            <a:r>
              <a:rPr lang="it-IT" dirty="0" err="1"/>
              <a:t>classification-based</a:t>
            </a:r>
            <a:r>
              <a:rPr lang="it-IT" dirty="0"/>
              <a:t> </a:t>
            </a:r>
            <a:r>
              <a:rPr lang="it-IT" dirty="0" err="1"/>
              <a:t>approach</a:t>
            </a:r>
            <a:r>
              <a:rPr lang="it-IT" dirty="0"/>
              <a:t> </a:t>
            </a:r>
            <a:r>
              <a:rPr lang="it-IT" dirty="0" err="1"/>
              <a:t>is</a:t>
            </a:r>
            <a:r>
              <a:rPr lang="it-IT" dirty="0"/>
              <a:t> </a:t>
            </a:r>
            <a:r>
              <a:rPr lang="it-IT" dirty="0" err="1"/>
              <a:t>deprecated</a:t>
            </a:r>
            <a:r>
              <a:rPr lang="it-IT" dirty="0"/>
              <a:t> due to the high performance of </a:t>
            </a:r>
            <a:r>
              <a:rPr lang="it-IT" dirty="0" err="1"/>
              <a:t>autoencoder-based</a:t>
            </a:r>
            <a:r>
              <a:rPr lang="it-IT" dirty="0"/>
              <a:t> </a:t>
            </a:r>
            <a:r>
              <a:rPr lang="it-IT" dirty="0" err="1"/>
              <a:t>approaches</a:t>
            </a:r>
            <a:r>
              <a:rPr lang="it-IT" dirty="0"/>
              <a:t>.</a:t>
            </a:r>
          </a:p>
        </p:txBody>
      </p:sp>
      <p:sp>
        <p:nvSpPr>
          <p:cNvPr id="4" name="Segnaposto numero diapositiva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245323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Different</a:t>
            </a:r>
            <a:r>
              <a:rPr lang="it-IT" dirty="0"/>
              <a:t> </a:t>
            </a:r>
            <a:r>
              <a:rPr lang="it-IT" dirty="0" err="1"/>
              <a:t>metrics</a:t>
            </a:r>
            <a:r>
              <a:rPr lang="it-IT" dirty="0"/>
              <a:t> can be </a:t>
            </a:r>
            <a:r>
              <a:rPr lang="it-IT" dirty="0" err="1"/>
              <a:t>used</a:t>
            </a:r>
            <a:r>
              <a:rPr lang="it-IT" dirty="0"/>
              <a:t> to </a:t>
            </a:r>
            <a:r>
              <a:rPr lang="it-IT" dirty="0" err="1"/>
              <a:t>evaluate</a:t>
            </a:r>
            <a:r>
              <a:rPr lang="it-IT" dirty="0"/>
              <a:t> </a:t>
            </a:r>
            <a:r>
              <a:rPr lang="it-IT" dirty="0" err="1"/>
              <a:t>predictions</a:t>
            </a:r>
            <a:endParaRPr lang="it-IT" dirty="0"/>
          </a:p>
        </p:txBody>
      </p:sp>
      <p:sp>
        <p:nvSpPr>
          <p:cNvPr id="4" name="Segnaposto numero diapositiva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57641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Accuracy</a:t>
            </a:r>
            <a:r>
              <a:rPr lang="it-IT" dirty="0"/>
              <a:t> </a:t>
            </a:r>
            <a:r>
              <a:rPr lang="it-IT" dirty="0" err="1"/>
              <a:t>is</a:t>
            </a:r>
            <a:r>
              <a:rPr lang="it-IT" dirty="0"/>
              <a:t> the </a:t>
            </a:r>
            <a:r>
              <a:rPr lang="it-IT" dirty="0" err="1"/>
              <a:t>easiest</a:t>
            </a:r>
            <a:r>
              <a:rPr lang="it-IT" dirty="0"/>
              <a:t> </a:t>
            </a:r>
            <a:r>
              <a:rPr lang="it-IT" dirty="0" err="1"/>
              <a:t>metric</a:t>
            </a:r>
            <a:r>
              <a:rPr lang="it-IT" dirty="0"/>
              <a:t>.</a:t>
            </a:r>
            <a:br>
              <a:rPr lang="it-IT" dirty="0"/>
            </a:br>
            <a:r>
              <a:rPr lang="it-IT" dirty="0"/>
              <a:t>The </a:t>
            </a:r>
            <a:r>
              <a:rPr lang="it-IT" dirty="0" err="1"/>
              <a:t>imbalanced</a:t>
            </a:r>
            <a:r>
              <a:rPr lang="it-IT" dirty="0"/>
              <a:t> </a:t>
            </a:r>
            <a:r>
              <a:rPr lang="it-IT" dirty="0" err="1"/>
              <a:t>classes</a:t>
            </a:r>
            <a:r>
              <a:rPr lang="it-IT" dirty="0"/>
              <a:t> </a:t>
            </a:r>
            <a:r>
              <a:rPr lang="it-IT" dirty="0" err="1"/>
              <a:t>typically</a:t>
            </a:r>
            <a:r>
              <a:rPr lang="it-IT" dirty="0"/>
              <a:t> </a:t>
            </a:r>
            <a:r>
              <a:rPr lang="it-IT" dirty="0" err="1"/>
              <a:t>refers</a:t>
            </a:r>
            <a:r>
              <a:rPr lang="it-IT" dirty="0"/>
              <a:t> to a </a:t>
            </a:r>
            <a:r>
              <a:rPr lang="it-IT" dirty="0" err="1"/>
              <a:t>problem</a:t>
            </a:r>
            <a:r>
              <a:rPr lang="it-IT" dirty="0"/>
              <a:t> </a:t>
            </a:r>
            <a:r>
              <a:rPr lang="it-IT" dirty="0" err="1"/>
              <a:t>where</a:t>
            </a:r>
            <a:r>
              <a:rPr lang="it-IT" dirty="0"/>
              <a:t> the </a:t>
            </a:r>
            <a:r>
              <a:rPr lang="it-IT" dirty="0" err="1"/>
              <a:t>classes</a:t>
            </a:r>
            <a:r>
              <a:rPr lang="it-IT" dirty="0"/>
              <a:t> are </a:t>
            </a:r>
            <a:r>
              <a:rPr lang="it-IT" dirty="0" err="1"/>
              <a:t>not</a:t>
            </a:r>
            <a:r>
              <a:rPr lang="it-IT" dirty="0"/>
              <a:t> </a:t>
            </a:r>
            <a:r>
              <a:rPr lang="it-IT" dirty="0" err="1"/>
              <a:t>equally</a:t>
            </a:r>
            <a:r>
              <a:rPr lang="it-IT"/>
              <a:t> represented</a:t>
            </a:r>
            <a:r>
              <a:rPr lang="it-IT" dirty="0"/>
              <a:t>.</a:t>
            </a:r>
          </a:p>
        </p:txBody>
      </p:sp>
      <p:sp>
        <p:nvSpPr>
          <p:cNvPr id="4" name="Segnaposto numero diapositiva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364809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Jaccard</a:t>
            </a:r>
            <a:r>
              <a:rPr lang="it-IT" dirty="0"/>
              <a:t> Index </a:t>
            </a:r>
            <a:r>
              <a:rPr lang="it-IT" dirty="0" err="1"/>
              <a:t>is</a:t>
            </a:r>
            <a:r>
              <a:rPr lang="it-IT" dirty="0"/>
              <a:t> </a:t>
            </a:r>
            <a:r>
              <a:rPr lang="it-IT" sz="1200" b="0" i="0" kern="1200" dirty="0">
                <a:solidFill>
                  <a:schemeClr val="tx1"/>
                </a:solidFill>
                <a:effectLst/>
                <a:latin typeface="+mn-lt"/>
                <a:ea typeface="+mn-ea"/>
                <a:cs typeface="+mn-cs"/>
              </a:rPr>
              <a:t>a </a:t>
            </a:r>
            <a:r>
              <a:rPr lang="it-IT" sz="1200" b="0" i="0" kern="1200" dirty="0" err="1">
                <a:solidFill>
                  <a:schemeClr val="tx1"/>
                </a:solidFill>
                <a:effectLst/>
                <a:latin typeface="+mn-lt"/>
                <a:ea typeface="+mn-ea"/>
                <a:cs typeface="+mn-cs"/>
              </a:rPr>
              <a:t>metric</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used</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understand</a:t>
            </a:r>
            <a:r>
              <a:rPr lang="it-IT" sz="1200" b="0" i="0" kern="1200" dirty="0">
                <a:solidFill>
                  <a:schemeClr val="tx1"/>
                </a:solidFill>
                <a:effectLst/>
                <a:latin typeface="+mn-lt"/>
                <a:ea typeface="+mn-ea"/>
                <a:cs typeface="+mn-cs"/>
              </a:rPr>
              <a:t> the </a:t>
            </a:r>
            <a:r>
              <a:rPr lang="it-IT" sz="1200" b="0" i="0" kern="1200" dirty="0" err="1">
                <a:solidFill>
                  <a:schemeClr val="tx1"/>
                </a:solidFill>
                <a:effectLst/>
                <a:latin typeface="+mn-lt"/>
                <a:ea typeface="+mn-ea"/>
                <a:cs typeface="+mn-cs"/>
              </a:rPr>
              <a:t>similarities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between</a:t>
            </a:r>
            <a:r>
              <a:rPr lang="it-IT" sz="1200" b="0" i="0" kern="1200" dirty="0">
                <a:solidFill>
                  <a:schemeClr val="tx1"/>
                </a:solidFill>
                <a:effectLst/>
                <a:latin typeface="+mn-lt"/>
                <a:ea typeface="+mn-ea"/>
                <a:cs typeface="+mn-cs"/>
              </a:rPr>
              <a:t> sample sets.</a:t>
            </a:r>
            <a:endParaRPr lang="it-IT" dirty="0"/>
          </a:p>
        </p:txBody>
      </p:sp>
      <p:sp>
        <p:nvSpPr>
          <p:cNvPr id="4" name="Segnaposto numero diapositiva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4176274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The Dice </a:t>
            </a:r>
            <a:r>
              <a:rPr lang="it-IT" sz="1200" b="0" i="0" kern="1200" dirty="0" err="1">
                <a:solidFill>
                  <a:schemeClr val="tx1"/>
                </a:solidFill>
                <a:effectLst/>
                <a:latin typeface="+mn-lt"/>
                <a:ea typeface="+mn-ea"/>
                <a:cs typeface="+mn-cs"/>
              </a:rPr>
              <a:t>similarity</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index</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is</a:t>
            </a:r>
            <a:r>
              <a:rPr lang="it-IT" sz="1200" b="0" i="0" kern="1200" dirty="0">
                <a:solidFill>
                  <a:schemeClr val="tx1"/>
                </a:solidFill>
                <a:effectLst/>
                <a:latin typeface="+mn-lt"/>
                <a:ea typeface="+mn-ea"/>
                <a:cs typeface="+mn-cs"/>
              </a:rPr>
              <a:t> a </a:t>
            </a:r>
            <a:r>
              <a:rPr lang="it-IT" sz="1200" b="0" i="0" kern="1200" dirty="0" err="1">
                <a:solidFill>
                  <a:schemeClr val="tx1"/>
                </a:solidFill>
                <a:effectLst/>
                <a:latin typeface="+mn-lt"/>
                <a:ea typeface="+mn-ea"/>
                <a:cs typeface="+mn-cs"/>
              </a:rPr>
              <a:t>measure</a:t>
            </a:r>
            <a:r>
              <a:rPr lang="it-IT" sz="1200" b="0" i="0" kern="1200" dirty="0">
                <a:solidFill>
                  <a:schemeClr val="tx1"/>
                </a:solidFill>
                <a:effectLst/>
                <a:latin typeface="+mn-lt"/>
                <a:ea typeface="+mn-ea"/>
                <a:cs typeface="+mn-cs"/>
              </a:rPr>
              <a:t> of </a:t>
            </a:r>
            <a:r>
              <a:rPr lang="it-IT" sz="1200" b="0" i="0" kern="1200" dirty="0" err="1">
                <a:solidFill>
                  <a:schemeClr val="tx1"/>
                </a:solidFill>
                <a:effectLst/>
                <a:latin typeface="+mn-lt"/>
                <a:ea typeface="+mn-ea"/>
                <a:cs typeface="+mn-cs"/>
              </a:rPr>
              <a:t>overlap</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used</a:t>
            </a:r>
            <a:r>
              <a:rPr lang="it-IT" sz="1200" b="0" i="0" kern="1200" dirty="0">
                <a:solidFill>
                  <a:schemeClr val="tx1"/>
                </a:solidFill>
                <a:effectLst/>
                <a:latin typeface="+mn-lt"/>
                <a:ea typeface="+mn-ea"/>
                <a:cs typeface="+mn-cs"/>
              </a:rPr>
              <a:t> to </a:t>
            </a:r>
            <a:r>
              <a:rPr lang="it-IT" sz="1200" b="0" i="0" kern="1200" dirty="0" err="1">
                <a:solidFill>
                  <a:schemeClr val="tx1"/>
                </a:solidFill>
                <a:effectLst/>
                <a:latin typeface="+mn-lt"/>
                <a:ea typeface="+mn-ea"/>
                <a:cs typeface="+mn-cs"/>
              </a:rPr>
              <a:t>assess</a:t>
            </a:r>
            <a:r>
              <a:rPr lang="it-IT" sz="1200" b="0" i="0" kern="1200" dirty="0">
                <a:solidFill>
                  <a:schemeClr val="tx1"/>
                </a:solidFill>
                <a:effectLst/>
                <a:latin typeface="+mn-lt"/>
                <a:ea typeface="+mn-ea"/>
                <a:cs typeface="+mn-cs"/>
              </a:rPr>
              <a:t> </a:t>
            </a:r>
            <a:r>
              <a:rPr lang="it-IT" sz="1200" b="0" i="0" kern="1200" dirty="0" err="1">
                <a:solidFill>
                  <a:schemeClr val="tx1"/>
                </a:solidFill>
                <a:effectLst/>
                <a:latin typeface="+mn-lt"/>
                <a:ea typeface="+mn-ea"/>
                <a:cs typeface="+mn-cs"/>
              </a:rPr>
              <a:t>segmentation</a:t>
            </a:r>
            <a:r>
              <a:rPr lang="it-IT" sz="1200" b="0" i="0" kern="1200" dirty="0">
                <a:solidFill>
                  <a:schemeClr val="tx1"/>
                </a:solidFill>
                <a:effectLst/>
                <a:latin typeface="+mn-lt"/>
                <a:ea typeface="+mn-ea"/>
                <a:cs typeface="+mn-cs"/>
              </a:rPr>
              <a:t> performance</a:t>
            </a:r>
            <a:endParaRPr lang="it-IT" dirty="0"/>
          </a:p>
        </p:txBody>
      </p:sp>
      <p:sp>
        <p:nvSpPr>
          <p:cNvPr id="4" name="Segnaposto numero diapositiva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6062916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it-IT"/>
              <a:t>Fare clic per modificare lo stile del titolo dello schema</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it-IT"/>
              <a:t>Fare clic per modificare lo stile del titolo dello schema</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it-IT"/>
              <a:t>Fare clic per modificare gli stili del testo dello schema</a:t>
            </a:r>
          </a:p>
          <a:p>
            <a:pPr lvl="1"/>
            <a:r>
              <a:rPr lang="it-IT"/>
              <a:t>Secondo livello</a:t>
            </a:r>
          </a:p>
          <a:p>
            <a:pPr lvl="2"/>
            <a:r>
              <a:rPr lang="it-IT"/>
              <a:t>Terzo livello</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it-IT"/>
              <a:t>Fare clic per modificare lo stile del titolo dello schema</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it-IT"/>
              <a:t>Fare clic per modificare lo stile del titolo dello schema</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it-IT"/>
              <a:t>Fare clic per modificare lo stile del titolo dello schema</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it-IT"/>
              <a:t>Fare clic per modificare gli stili del testo dello schema</a:t>
            </a:r>
          </a:p>
          <a:p>
            <a:pPr lvl="1"/>
            <a:r>
              <a:rPr lang="it-IT"/>
              <a:t>Secondo livello</a:t>
            </a:r>
          </a:p>
          <a:p>
            <a:pPr lvl="2"/>
            <a:r>
              <a:rPr lang="it-IT"/>
              <a:t>Terzo livello</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it-IT"/>
              <a:t>Fare clic per modificare gli stili del testo dello schema</a:t>
            </a:r>
          </a:p>
          <a:p>
            <a:pPr lvl="1"/>
            <a:r>
              <a:rPr lang="it-IT"/>
              <a:t>Secondo livello</a:t>
            </a:r>
          </a:p>
          <a:p>
            <a:pPr lvl="2"/>
            <a:r>
              <a:rPr lang="it-IT"/>
              <a:t>Terzo livello</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it-IT"/>
              <a:t>Fare clic per modificare lo stile del titolo dello schema</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‹N›</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hyperlink" Target="https://it.mathworks.com/discovery/image-segmentation.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CNN for image segmentation</a:t>
            </a:r>
            <a:endParaRPr lang="en-US" dirty="0"/>
          </a:p>
        </p:txBody>
      </p:sp>
      <p:grpSp>
        <p:nvGrpSpPr>
          <p:cNvPr id="8" name="Gruppo 7">
            <a:extLst>
              <a:ext uri="{FF2B5EF4-FFF2-40B4-BE49-F238E27FC236}">
                <a16:creationId xmlns:a16="http://schemas.microsoft.com/office/drawing/2014/main" id="{9F59DD40-C564-354B-B13A-1D428728C568}"/>
              </a:ext>
            </a:extLst>
          </p:cNvPr>
          <p:cNvGrpSpPr/>
          <p:nvPr/>
        </p:nvGrpSpPr>
        <p:grpSpPr>
          <a:xfrm>
            <a:off x="6960096" y="1566878"/>
            <a:ext cx="4536504" cy="2352643"/>
            <a:chOff x="1343472" y="1487270"/>
            <a:chExt cx="10025909" cy="3934333"/>
          </a:xfrm>
        </p:grpSpPr>
        <p:pic>
          <p:nvPicPr>
            <p:cNvPr id="1030" name="Picture 6" descr="Schematic of semantic segmentation technique.">
              <a:extLst>
                <a:ext uri="{FF2B5EF4-FFF2-40B4-BE49-F238E27FC236}">
                  <a16:creationId xmlns:a16="http://schemas.microsoft.com/office/drawing/2014/main" id="{4F47EF3B-47C4-6C43-A3F9-5150BBF91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1487270"/>
              <a:ext cx="10025909" cy="3934333"/>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a:extLst>
                <a:ext uri="{FF2B5EF4-FFF2-40B4-BE49-F238E27FC236}">
                  <a16:creationId xmlns:a16="http://schemas.microsoft.com/office/drawing/2014/main" id="{673465F8-C242-E345-A404-11045752FA81}"/>
                </a:ext>
              </a:extLst>
            </p:cNvPr>
            <p:cNvSpPr/>
            <p:nvPr/>
          </p:nvSpPr>
          <p:spPr>
            <a:xfrm>
              <a:off x="1703512" y="5013176"/>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5" name="Rettangolo 4">
              <a:extLst>
                <a:ext uri="{FF2B5EF4-FFF2-40B4-BE49-F238E27FC236}">
                  <a16:creationId xmlns:a16="http://schemas.microsoft.com/office/drawing/2014/main" id="{3CF10D72-BAC6-194F-B5B6-D0DE345A7B41}"/>
                </a:ext>
              </a:extLst>
            </p:cNvPr>
            <p:cNvSpPr/>
            <p:nvPr/>
          </p:nvSpPr>
          <p:spPr>
            <a:xfrm>
              <a:off x="4655840" y="4581128"/>
              <a:ext cx="216024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7" name="Rettangolo 6">
              <a:extLst>
                <a:ext uri="{FF2B5EF4-FFF2-40B4-BE49-F238E27FC236}">
                  <a16:creationId xmlns:a16="http://schemas.microsoft.com/office/drawing/2014/main" id="{B5DC45BE-7B84-9544-819C-C268C24C56D9}"/>
                </a:ext>
              </a:extLst>
            </p:cNvPr>
            <p:cNvSpPr/>
            <p:nvPr/>
          </p:nvSpPr>
          <p:spPr>
            <a:xfrm>
              <a:off x="10128448" y="4204953"/>
              <a:ext cx="1080120" cy="952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6" name="Rettangolo 5">
              <a:extLst>
                <a:ext uri="{FF2B5EF4-FFF2-40B4-BE49-F238E27FC236}">
                  <a16:creationId xmlns:a16="http://schemas.microsoft.com/office/drawing/2014/main" id="{75EA546E-5849-B74C-85D7-591ED1F8E73B}"/>
                </a:ext>
              </a:extLst>
            </p:cNvPr>
            <p:cNvSpPr/>
            <p:nvPr/>
          </p:nvSpPr>
          <p:spPr>
            <a:xfrm>
              <a:off x="9192344" y="5013176"/>
              <a:ext cx="72008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t" anchorCtr="0">
            <a:noAutofit/>
          </a:bodyPr>
          <a:lstStyle/>
          <a:p>
            <a:r>
              <a:rPr lang="en-US" dirty="0"/>
              <a:t>Computer Vision Applications</a:t>
            </a:r>
          </a:p>
        </p:txBody>
      </p:sp>
      <p:sp>
        <p:nvSpPr>
          <p:cNvPr id="11" name="Content Placeholder 3">
            <a:extLst>
              <a:ext uri="{FF2B5EF4-FFF2-40B4-BE49-F238E27FC236}">
                <a16:creationId xmlns:a16="http://schemas.microsoft.com/office/drawing/2014/main" id="{35EF2637-9D6A-4292-BA75-DF9E73F0B777}"/>
              </a:ext>
            </a:extLst>
          </p:cNvPr>
          <p:cNvSpPr txBox="1">
            <a:spLocks/>
          </p:cNvSpPr>
          <p:nvPr/>
        </p:nvSpPr>
        <p:spPr>
          <a:xfrm>
            <a:off x="609602" y="1231776"/>
            <a:ext cx="11247038" cy="306132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Computer vision works through visual recognition techniques such as:</a:t>
            </a:r>
            <a:br>
              <a:rPr lang="en-US" dirty="0"/>
            </a:br>
            <a:endParaRPr lang="en-US" dirty="0"/>
          </a:p>
          <a:p>
            <a:pPr lvl="1"/>
            <a:r>
              <a:rPr lang="en-US" dirty="0"/>
              <a:t>Image Classification</a:t>
            </a:r>
          </a:p>
          <a:p>
            <a:pPr lvl="2"/>
            <a:r>
              <a:rPr lang="en-US" dirty="0"/>
              <a:t>Associate the image with a class such as “people”, “animals”, “cars” etc.</a:t>
            </a:r>
          </a:p>
          <a:p>
            <a:pPr lvl="1"/>
            <a:r>
              <a:rPr lang="en-US" dirty="0"/>
              <a:t>Object Detection</a:t>
            </a:r>
          </a:p>
          <a:p>
            <a:pPr lvl="2"/>
            <a:r>
              <a:rPr lang="en-US" dirty="0"/>
              <a:t>Identify the objects in the image with a bounding box and associate each of them with a specific class</a:t>
            </a:r>
          </a:p>
          <a:p>
            <a:pPr lvl="1"/>
            <a:r>
              <a:rPr lang="en-US" dirty="0"/>
              <a:t>Image Segmentation</a:t>
            </a:r>
          </a:p>
          <a:p>
            <a:pPr lvl="2"/>
            <a:r>
              <a:rPr lang="en-US" dirty="0"/>
              <a:t>Identify parts of the image and understanding what object they belong to</a:t>
            </a:r>
          </a:p>
          <a:p>
            <a:pPr lvl="1"/>
            <a:endParaRPr lang="en-US" dirty="0"/>
          </a:p>
        </p:txBody>
      </p:sp>
      <p:grpSp>
        <p:nvGrpSpPr>
          <p:cNvPr id="2" name="Gruppo 1">
            <a:extLst>
              <a:ext uri="{FF2B5EF4-FFF2-40B4-BE49-F238E27FC236}">
                <a16:creationId xmlns:a16="http://schemas.microsoft.com/office/drawing/2014/main" id="{F8C99D4E-BDED-D748-B1B4-276B0DF5B105}"/>
              </a:ext>
            </a:extLst>
          </p:cNvPr>
          <p:cNvGrpSpPr/>
          <p:nvPr/>
        </p:nvGrpSpPr>
        <p:grpSpPr>
          <a:xfrm>
            <a:off x="767408" y="4179939"/>
            <a:ext cx="10066539" cy="2561429"/>
            <a:chOff x="767408" y="4310871"/>
            <a:chExt cx="10066539" cy="2561429"/>
          </a:xfrm>
        </p:grpSpPr>
        <p:pic>
          <p:nvPicPr>
            <p:cNvPr id="4" name="Immagine 3" descr="Immagine che contiene testo, interni, pavimento, arredamento&#10;&#10;Descrizione generata automaticamente">
              <a:extLst>
                <a:ext uri="{FF2B5EF4-FFF2-40B4-BE49-F238E27FC236}">
                  <a16:creationId xmlns:a16="http://schemas.microsoft.com/office/drawing/2014/main" id="{9D825072-77EA-1A49-A90B-8B4EA04604AA}"/>
                </a:ext>
              </a:extLst>
            </p:cNvPr>
            <p:cNvPicPr>
              <a:picLocks noChangeAspect="1"/>
            </p:cNvPicPr>
            <p:nvPr/>
          </p:nvPicPr>
          <p:blipFill rotWithShape="1">
            <a:blip r:embed="rId3">
              <a:extLst>
                <a:ext uri="{28A0092B-C50C-407E-A947-70E740481C1C}">
                  <a14:useLocalDpi xmlns:a14="http://schemas.microsoft.com/office/drawing/2010/main" val="0"/>
                </a:ext>
              </a:extLst>
            </a:blip>
            <a:srcRect t="5590" b="9060"/>
            <a:stretch/>
          </p:blipFill>
          <p:spPr>
            <a:xfrm>
              <a:off x="8152586" y="4518120"/>
              <a:ext cx="2031318" cy="1930750"/>
            </a:xfrm>
            <a:prstGeom prst="rect">
              <a:avLst/>
            </a:prstGeom>
          </p:spPr>
        </p:pic>
        <p:pic>
          <p:nvPicPr>
            <p:cNvPr id="6" name="Immagine 5" descr="Immagine che contiene testo, interni, gatto, pavimento&#10;&#10;Descrizione generata automaticamente">
              <a:extLst>
                <a:ext uri="{FF2B5EF4-FFF2-40B4-BE49-F238E27FC236}">
                  <a16:creationId xmlns:a16="http://schemas.microsoft.com/office/drawing/2014/main" id="{F8C31487-7DB8-0E45-8318-CB2F397194CF}"/>
                </a:ext>
              </a:extLst>
            </p:cNvPr>
            <p:cNvPicPr>
              <a:picLocks noChangeAspect="1"/>
            </p:cNvPicPr>
            <p:nvPr/>
          </p:nvPicPr>
          <p:blipFill rotWithShape="1">
            <a:blip r:embed="rId4">
              <a:extLst>
                <a:ext uri="{28A0092B-C50C-407E-A947-70E740481C1C}">
                  <a14:useLocalDpi xmlns:a14="http://schemas.microsoft.com/office/drawing/2010/main" val="0"/>
                </a:ext>
              </a:extLst>
            </a:blip>
            <a:srcRect t="5380" b="12259"/>
            <a:stretch/>
          </p:blipFill>
          <p:spPr>
            <a:xfrm>
              <a:off x="4727848" y="4518120"/>
              <a:ext cx="2017305" cy="1960912"/>
            </a:xfrm>
            <a:prstGeom prst="rect">
              <a:avLst/>
            </a:prstGeom>
          </p:spPr>
        </p:pic>
        <p:pic>
          <p:nvPicPr>
            <p:cNvPr id="8" name="Immagine 7" descr="Immagine che contiene testo, gatto, interni, pavimento&#10;&#10;Descrizione generata automaticamente">
              <a:extLst>
                <a:ext uri="{FF2B5EF4-FFF2-40B4-BE49-F238E27FC236}">
                  <a16:creationId xmlns:a16="http://schemas.microsoft.com/office/drawing/2014/main" id="{3DFD57E5-845A-0042-A4E0-35C81F043BE7}"/>
                </a:ext>
              </a:extLst>
            </p:cNvPr>
            <p:cNvPicPr>
              <a:picLocks noChangeAspect="1"/>
            </p:cNvPicPr>
            <p:nvPr/>
          </p:nvPicPr>
          <p:blipFill rotWithShape="1">
            <a:blip r:embed="rId5">
              <a:extLst>
                <a:ext uri="{28A0092B-C50C-407E-A947-70E740481C1C}">
                  <a14:useLocalDpi xmlns:a14="http://schemas.microsoft.com/office/drawing/2010/main" val="0"/>
                </a:ext>
              </a:extLst>
            </a:blip>
            <a:srcRect t="6427" b="10424"/>
            <a:stretch/>
          </p:blipFill>
          <p:spPr>
            <a:xfrm>
              <a:off x="1303111" y="4590128"/>
              <a:ext cx="2017304" cy="1863208"/>
            </a:xfrm>
            <a:prstGeom prst="rect">
              <a:avLst/>
            </a:prstGeom>
          </p:spPr>
        </p:pic>
        <p:sp>
          <p:nvSpPr>
            <p:cNvPr id="9" name="CasellaDiTesto 8">
              <a:extLst>
                <a:ext uri="{FF2B5EF4-FFF2-40B4-BE49-F238E27FC236}">
                  <a16:creationId xmlns:a16="http://schemas.microsoft.com/office/drawing/2014/main" id="{49CF3B02-5A45-EE4C-A8C2-7B34F2AB51CB}"/>
                </a:ext>
              </a:extLst>
            </p:cNvPr>
            <p:cNvSpPr txBox="1"/>
            <p:nvPr/>
          </p:nvSpPr>
          <p:spPr>
            <a:xfrm>
              <a:off x="1475636" y="4310871"/>
              <a:ext cx="1545616" cy="261610"/>
            </a:xfrm>
            <a:prstGeom prst="rect">
              <a:avLst/>
            </a:prstGeom>
            <a:noFill/>
          </p:spPr>
          <p:txBody>
            <a:bodyPr wrap="none" rtlCol="0">
              <a:spAutoFit/>
            </a:bodyPr>
            <a:lstStyle/>
            <a:p>
              <a:r>
                <a:rPr lang="it-IT" sz="1100" b="1" dirty="0">
                  <a:latin typeface="Arial" pitchFamily="34" charset="0"/>
                  <a:cs typeface="Arial" pitchFamily="34" charset="0"/>
                </a:rPr>
                <a:t>Image Classification</a:t>
              </a:r>
            </a:p>
          </p:txBody>
        </p:sp>
        <p:sp>
          <p:nvSpPr>
            <p:cNvPr id="12" name="CasellaDiTesto 11">
              <a:extLst>
                <a:ext uri="{FF2B5EF4-FFF2-40B4-BE49-F238E27FC236}">
                  <a16:creationId xmlns:a16="http://schemas.microsoft.com/office/drawing/2014/main" id="{0288BBE6-E055-924E-86A7-4D4B4FAF0C18}"/>
                </a:ext>
              </a:extLst>
            </p:cNvPr>
            <p:cNvSpPr txBox="1"/>
            <p:nvPr/>
          </p:nvSpPr>
          <p:spPr>
            <a:xfrm>
              <a:off x="5070207" y="4310871"/>
              <a:ext cx="1303562" cy="261610"/>
            </a:xfrm>
            <a:prstGeom prst="rect">
              <a:avLst/>
            </a:prstGeom>
            <a:noFill/>
          </p:spPr>
          <p:txBody>
            <a:bodyPr wrap="none" rtlCol="0">
              <a:spAutoFit/>
            </a:bodyPr>
            <a:lstStyle/>
            <a:p>
              <a:r>
                <a:rPr lang="it-IT" sz="1100" b="1" dirty="0">
                  <a:latin typeface="Arial" pitchFamily="34" charset="0"/>
                  <a:cs typeface="Arial" pitchFamily="34" charset="0"/>
                </a:rPr>
                <a:t>Object Detection</a:t>
              </a:r>
            </a:p>
          </p:txBody>
        </p:sp>
        <p:sp>
          <p:nvSpPr>
            <p:cNvPr id="13" name="CasellaDiTesto 12">
              <a:extLst>
                <a:ext uri="{FF2B5EF4-FFF2-40B4-BE49-F238E27FC236}">
                  <a16:creationId xmlns:a16="http://schemas.microsoft.com/office/drawing/2014/main" id="{0730AC3C-E2AF-5941-AA1F-DC4513FB6EAF}"/>
                </a:ext>
              </a:extLst>
            </p:cNvPr>
            <p:cNvSpPr txBox="1"/>
            <p:nvPr/>
          </p:nvSpPr>
          <p:spPr>
            <a:xfrm>
              <a:off x="8451748" y="4311943"/>
              <a:ext cx="1563248" cy="261610"/>
            </a:xfrm>
            <a:prstGeom prst="rect">
              <a:avLst/>
            </a:prstGeom>
            <a:noFill/>
          </p:spPr>
          <p:txBody>
            <a:bodyPr wrap="none" rtlCol="0">
              <a:spAutoFit/>
            </a:bodyPr>
            <a:lstStyle/>
            <a:p>
              <a:r>
                <a:rPr lang="it-IT" sz="1100" b="1" dirty="0">
                  <a:latin typeface="Arial" pitchFamily="34" charset="0"/>
                  <a:cs typeface="Arial" pitchFamily="34" charset="0"/>
                </a:rPr>
                <a:t>Image Segmentation</a:t>
              </a:r>
            </a:p>
          </p:txBody>
        </p:sp>
        <p:pic>
          <p:nvPicPr>
            <p:cNvPr id="14" name="Immagine 13" descr="Immagine che contiene testo, gatto, interni, pavimento&#10;&#10;Descrizione generata automaticamente">
              <a:extLst>
                <a:ext uri="{FF2B5EF4-FFF2-40B4-BE49-F238E27FC236}">
                  <a16:creationId xmlns:a16="http://schemas.microsoft.com/office/drawing/2014/main" id="{74368022-F4A1-D542-B23F-30FAA3EEEF09}"/>
                </a:ext>
              </a:extLst>
            </p:cNvPr>
            <p:cNvPicPr>
              <a:picLocks noChangeAspect="1"/>
            </p:cNvPicPr>
            <p:nvPr/>
          </p:nvPicPr>
          <p:blipFill rotWithShape="1">
            <a:blip r:embed="rId5">
              <a:extLst>
                <a:ext uri="{28A0092B-C50C-407E-A947-70E740481C1C}">
                  <a14:useLocalDpi xmlns:a14="http://schemas.microsoft.com/office/drawing/2010/main" val="0"/>
                </a:ext>
              </a:extLst>
            </a:blip>
            <a:srcRect t="90600"/>
            <a:stretch/>
          </p:blipFill>
          <p:spPr>
            <a:xfrm>
              <a:off x="767408" y="6479032"/>
              <a:ext cx="3348059" cy="349568"/>
            </a:xfrm>
            <a:prstGeom prst="rect">
              <a:avLst/>
            </a:prstGeom>
          </p:spPr>
        </p:pic>
        <p:pic>
          <p:nvPicPr>
            <p:cNvPr id="15" name="Immagine 14" descr="Immagine che contiene testo, interni, gatto, pavimento&#10;&#10;Descrizione generata automaticamente">
              <a:extLst>
                <a:ext uri="{FF2B5EF4-FFF2-40B4-BE49-F238E27FC236}">
                  <a16:creationId xmlns:a16="http://schemas.microsoft.com/office/drawing/2014/main" id="{A9134BC2-9F81-604D-A7B6-DCA36F86156E}"/>
                </a:ext>
              </a:extLst>
            </p:cNvPr>
            <p:cNvPicPr>
              <a:picLocks noChangeAspect="1"/>
            </p:cNvPicPr>
            <p:nvPr/>
          </p:nvPicPr>
          <p:blipFill rotWithShape="1">
            <a:blip r:embed="rId4">
              <a:extLst>
                <a:ext uri="{28A0092B-C50C-407E-A947-70E740481C1C}">
                  <a14:useLocalDpi xmlns:a14="http://schemas.microsoft.com/office/drawing/2010/main" val="0"/>
                </a:ext>
              </a:extLst>
            </a:blip>
            <a:srcRect t="87583"/>
            <a:stretch/>
          </p:blipFill>
          <p:spPr>
            <a:xfrm>
              <a:off x="4388989" y="6448870"/>
              <a:ext cx="2927907" cy="423430"/>
            </a:xfrm>
            <a:prstGeom prst="rect">
              <a:avLst/>
            </a:prstGeom>
          </p:spPr>
        </p:pic>
        <p:pic>
          <p:nvPicPr>
            <p:cNvPr id="16" name="Immagine 15" descr="Immagine che contiene testo, interni, pavimento, arredamento&#10;&#10;Descrizione generata automaticamente">
              <a:extLst>
                <a:ext uri="{FF2B5EF4-FFF2-40B4-BE49-F238E27FC236}">
                  <a16:creationId xmlns:a16="http://schemas.microsoft.com/office/drawing/2014/main" id="{F5891B26-B05F-6D44-AF44-91CA9C52BB45}"/>
                </a:ext>
              </a:extLst>
            </p:cNvPr>
            <p:cNvPicPr>
              <a:picLocks noChangeAspect="1"/>
            </p:cNvPicPr>
            <p:nvPr/>
          </p:nvPicPr>
          <p:blipFill rotWithShape="1">
            <a:blip r:embed="rId3">
              <a:extLst>
                <a:ext uri="{28A0092B-C50C-407E-A947-70E740481C1C}">
                  <a14:useLocalDpi xmlns:a14="http://schemas.microsoft.com/office/drawing/2010/main" val="0"/>
                </a:ext>
              </a:extLst>
            </a:blip>
            <a:srcRect t="90551" b="-1237"/>
            <a:stretch/>
          </p:blipFill>
          <p:spPr>
            <a:xfrm>
              <a:off x="7502542" y="6461574"/>
              <a:ext cx="3331405" cy="396426"/>
            </a:xfrm>
            <a:prstGeom prst="rect">
              <a:avLst/>
            </a:prstGeom>
          </p:spPr>
        </p:pic>
      </p:grpSp>
    </p:spTree>
    <p:extLst>
      <p:ext uri="{BB962C8B-B14F-4D97-AF65-F5344CB8AC3E}">
        <p14:creationId xmlns:p14="http://schemas.microsoft.com/office/powerpoint/2010/main" val="2784395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t" anchorCtr="0">
            <a:noAutofit/>
          </a:bodyPr>
          <a:lstStyle/>
          <a:p>
            <a:r>
              <a:rPr lang="en-US" dirty="0"/>
              <a:t>Image Segmentation</a:t>
            </a:r>
          </a:p>
        </p:txBody>
      </p:sp>
      <p:sp>
        <p:nvSpPr>
          <p:cNvPr id="11" name="Content Placeholder 3">
            <a:extLst>
              <a:ext uri="{FF2B5EF4-FFF2-40B4-BE49-F238E27FC236}">
                <a16:creationId xmlns:a16="http://schemas.microsoft.com/office/drawing/2014/main" id="{35EF2637-9D6A-4292-BA75-DF9E73F0B777}"/>
              </a:ext>
            </a:extLst>
          </p:cNvPr>
          <p:cNvSpPr txBox="1">
            <a:spLocks/>
          </p:cNvSpPr>
          <p:nvPr/>
        </p:nvSpPr>
        <p:spPr>
          <a:xfrm>
            <a:off x="609602" y="1447800"/>
            <a:ext cx="11247038" cy="4925144"/>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Image segmentation involves splitting an image into segments. Each of them represents objects or parts of objects and comprises sets of pixels. There are two categories of image segmentation:</a:t>
            </a:r>
          </a:p>
          <a:p>
            <a:pPr marL="0" indent="0">
              <a:buNone/>
            </a:pPr>
            <a:endParaRPr lang="en-US" dirty="0"/>
          </a:p>
          <a:p>
            <a:r>
              <a:rPr lang="en-US" dirty="0"/>
              <a:t>Semantic Segmentation</a:t>
            </a:r>
          </a:p>
          <a:p>
            <a:pPr lvl="1"/>
            <a:r>
              <a:rPr lang="en-US" dirty="0"/>
              <a:t>Aims to clustering parts of an image together that belong to the same meaningful class of objects. It is a form of pixel-level classification because each pixel in an image is associated with a category</a:t>
            </a:r>
          </a:p>
          <a:p>
            <a:r>
              <a:rPr lang="en-US" dirty="0"/>
              <a:t>Instance Segmentation</a:t>
            </a:r>
          </a:p>
          <a:p>
            <a:pPr lvl="1"/>
            <a:r>
              <a:rPr lang="en-US" dirty="0"/>
              <a:t>Detect each distinct object of interest in an image. It differs from semantic segmentation in that it doesn’t classify every pixel</a:t>
            </a:r>
          </a:p>
        </p:txBody>
      </p:sp>
      <p:sp>
        <p:nvSpPr>
          <p:cNvPr id="2" name="CasellaDiTesto 1">
            <a:extLst>
              <a:ext uri="{FF2B5EF4-FFF2-40B4-BE49-F238E27FC236}">
                <a16:creationId xmlns:a16="http://schemas.microsoft.com/office/drawing/2014/main" id="{03897B77-CC1F-CB40-B063-E5EE68646C11}"/>
              </a:ext>
            </a:extLst>
          </p:cNvPr>
          <p:cNvSpPr txBox="1"/>
          <p:nvPr/>
        </p:nvSpPr>
        <p:spPr>
          <a:xfrm>
            <a:off x="602367" y="6372944"/>
            <a:ext cx="1805302" cy="307777"/>
          </a:xfrm>
          <a:prstGeom prst="rect">
            <a:avLst/>
          </a:prstGeom>
          <a:noFill/>
        </p:spPr>
        <p:txBody>
          <a:bodyPr wrap="none" rtlCol="0">
            <a:spAutoFit/>
          </a:bodyPr>
          <a:lstStyle/>
          <a:p>
            <a:r>
              <a:rPr lang="it-IT" sz="1400" dirty="0">
                <a:latin typeface="Arial" pitchFamily="34" charset="0"/>
                <a:cs typeface="Arial" pitchFamily="34" charset="0"/>
                <a:hlinkClick r:id="rId3"/>
              </a:rPr>
              <a:t>Image segmentation</a:t>
            </a:r>
            <a:endParaRPr lang="it-IT" sz="1400" dirty="0">
              <a:latin typeface="Arial" pitchFamily="34" charset="0"/>
              <a:cs typeface="Arial" pitchFamily="34" charset="0"/>
            </a:endParaRPr>
          </a:p>
        </p:txBody>
      </p:sp>
    </p:spTree>
    <p:extLst>
      <p:ext uri="{BB962C8B-B14F-4D97-AF65-F5344CB8AC3E}">
        <p14:creationId xmlns:p14="http://schemas.microsoft.com/office/powerpoint/2010/main" val="1324833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t" anchorCtr="0">
            <a:noAutofit/>
          </a:bodyPr>
          <a:lstStyle/>
          <a:p>
            <a:r>
              <a:rPr lang="en-US" dirty="0"/>
              <a:t>From classification to segmentation</a:t>
            </a:r>
          </a:p>
        </p:txBody>
      </p:sp>
      <p:sp>
        <p:nvSpPr>
          <p:cNvPr id="11" name="Content Placeholder 3">
            <a:extLst>
              <a:ext uri="{FF2B5EF4-FFF2-40B4-BE49-F238E27FC236}">
                <a16:creationId xmlns:a16="http://schemas.microsoft.com/office/drawing/2014/main" id="{35EF2637-9D6A-4292-BA75-DF9E73F0B777}"/>
              </a:ext>
            </a:extLst>
          </p:cNvPr>
          <p:cNvSpPr txBox="1">
            <a:spLocks/>
          </p:cNvSpPr>
          <p:nvPr/>
        </p:nvSpPr>
        <p:spPr>
          <a:xfrm>
            <a:off x="609602" y="1159768"/>
            <a:ext cx="11247038" cy="1477144"/>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The first CNN-based approach involved the use of a pre-trained CNN for classification tasks. Specifically, the classification layer is replaced with a new layer whose purpose is to make a class prediction for each pixel</a:t>
            </a:r>
          </a:p>
          <a:p>
            <a:endParaRPr lang="en-US" dirty="0"/>
          </a:p>
        </p:txBody>
      </p:sp>
      <p:grpSp>
        <p:nvGrpSpPr>
          <p:cNvPr id="20" name="Gruppo 19">
            <a:extLst>
              <a:ext uri="{FF2B5EF4-FFF2-40B4-BE49-F238E27FC236}">
                <a16:creationId xmlns:a16="http://schemas.microsoft.com/office/drawing/2014/main" id="{82DBBD54-669F-D245-BEE9-5EB03903F94D}"/>
              </a:ext>
            </a:extLst>
          </p:cNvPr>
          <p:cNvGrpSpPr/>
          <p:nvPr/>
        </p:nvGrpSpPr>
        <p:grpSpPr>
          <a:xfrm>
            <a:off x="1373837" y="2564904"/>
            <a:ext cx="9241130" cy="3672408"/>
            <a:chOff x="1127448" y="2708921"/>
            <a:chExt cx="9241130" cy="3672408"/>
          </a:xfrm>
        </p:grpSpPr>
        <p:pic>
          <p:nvPicPr>
            <p:cNvPr id="18" name="Picture 2">
              <a:extLst>
                <a:ext uri="{FF2B5EF4-FFF2-40B4-BE49-F238E27FC236}">
                  <a16:creationId xmlns:a16="http://schemas.microsoft.com/office/drawing/2014/main" id="{CDB55B37-5AC9-8B4F-9FCD-9EEF302C5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708"/>
            <a:stretch/>
          </p:blipFill>
          <p:spPr bwMode="auto">
            <a:xfrm>
              <a:off x="1127448" y="3049623"/>
              <a:ext cx="2788564" cy="2952328"/>
            </a:xfrm>
            <a:prstGeom prst="rect">
              <a:avLst/>
            </a:prstGeom>
            <a:noFill/>
            <a:scene3d>
              <a:camera prst="isometricOffAxis2Right">
                <a:rot lat="1800000" lon="17759998" rev="0"/>
              </a:camera>
              <a:lightRig rig="threePt" dir="t"/>
            </a:scene3d>
            <a:extLst>
              <a:ext uri="{909E8E84-426E-40DD-AFC4-6F175D3DCCD1}">
                <a14:hiddenFill xmlns:a14="http://schemas.microsoft.com/office/drawing/2010/main">
                  <a:solidFill>
                    <a:srgbClr val="FFFFFF"/>
                  </a:solidFill>
                </a14:hiddenFill>
              </a:ext>
            </a:extLst>
          </p:spPr>
        </p:pic>
        <p:sp>
          <p:nvSpPr>
            <p:cNvPr id="2" name="Cubo 1">
              <a:extLst>
                <a:ext uri="{FF2B5EF4-FFF2-40B4-BE49-F238E27FC236}">
                  <a16:creationId xmlns:a16="http://schemas.microsoft.com/office/drawing/2014/main" id="{8994EB83-3D3C-3A49-A0C3-AB5779F56197}"/>
                </a:ext>
              </a:extLst>
            </p:cNvPr>
            <p:cNvSpPr/>
            <p:nvPr/>
          </p:nvSpPr>
          <p:spPr>
            <a:xfrm>
              <a:off x="3137368" y="3284004"/>
              <a:ext cx="1230440" cy="2952328"/>
            </a:xfrm>
            <a:prstGeom prst="cube">
              <a:avLst>
                <a:gd name="adj" fmla="val 621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5" name="Cubo 4">
              <a:extLst>
                <a:ext uri="{FF2B5EF4-FFF2-40B4-BE49-F238E27FC236}">
                  <a16:creationId xmlns:a16="http://schemas.microsoft.com/office/drawing/2014/main" id="{5CB46192-09A9-D74A-A876-8AB5BC9265D4}"/>
                </a:ext>
              </a:extLst>
            </p:cNvPr>
            <p:cNvSpPr/>
            <p:nvPr/>
          </p:nvSpPr>
          <p:spPr>
            <a:xfrm>
              <a:off x="3719736" y="3645024"/>
              <a:ext cx="1008112" cy="2316239"/>
            </a:xfrm>
            <a:prstGeom prst="cube">
              <a:avLst>
                <a:gd name="adj" fmla="val 621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6" name="Cubo 5">
              <a:extLst>
                <a:ext uri="{FF2B5EF4-FFF2-40B4-BE49-F238E27FC236}">
                  <a16:creationId xmlns:a16="http://schemas.microsoft.com/office/drawing/2014/main" id="{F5555C5A-1A21-4549-AA47-28BA0A338490}"/>
                </a:ext>
              </a:extLst>
            </p:cNvPr>
            <p:cNvSpPr/>
            <p:nvPr/>
          </p:nvSpPr>
          <p:spPr>
            <a:xfrm>
              <a:off x="4223792" y="3860126"/>
              <a:ext cx="1008112" cy="1786492"/>
            </a:xfrm>
            <a:prstGeom prst="cube">
              <a:avLst>
                <a:gd name="adj" fmla="val 621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7" name="Cubo 6">
              <a:extLst>
                <a:ext uri="{FF2B5EF4-FFF2-40B4-BE49-F238E27FC236}">
                  <a16:creationId xmlns:a16="http://schemas.microsoft.com/office/drawing/2014/main" id="{E7E3C25F-A078-584E-A6F1-572B72BF886B}"/>
                </a:ext>
              </a:extLst>
            </p:cNvPr>
            <p:cNvSpPr/>
            <p:nvPr/>
          </p:nvSpPr>
          <p:spPr>
            <a:xfrm>
              <a:off x="4727848" y="3845530"/>
              <a:ext cx="1008112" cy="1786492"/>
            </a:xfrm>
            <a:prstGeom prst="cube">
              <a:avLst>
                <a:gd name="adj" fmla="val 621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8" name="Cubo 7">
              <a:extLst>
                <a:ext uri="{FF2B5EF4-FFF2-40B4-BE49-F238E27FC236}">
                  <a16:creationId xmlns:a16="http://schemas.microsoft.com/office/drawing/2014/main" id="{84261689-5C34-F64C-8944-B11D4113B6D0}"/>
                </a:ext>
              </a:extLst>
            </p:cNvPr>
            <p:cNvSpPr/>
            <p:nvPr/>
          </p:nvSpPr>
          <p:spPr>
            <a:xfrm>
              <a:off x="5258246" y="3845530"/>
              <a:ext cx="1008112" cy="1786492"/>
            </a:xfrm>
            <a:prstGeom prst="cube">
              <a:avLst>
                <a:gd name="adj" fmla="val 621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9" name="Cubo 8">
              <a:extLst>
                <a:ext uri="{FF2B5EF4-FFF2-40B4-BE49-F238E27FC236}">
                  <a16:creationId xmlns:a16="http://schemas.microsoft.com/office/drawing/2014/main" id="{C188F5FE-06AC-0E40-BA3E-1049E35C7B02}"/>
                </a:ext>
              </a:extLst>
            </p:cNvPr>
            <p:cNvSpPr/>
            <p:nvPr/>
          </p:nvSpPr>
          <p:spPr>
            <a:xfrm>
              <a:off x="5762302" y="4144501"/>
              <a:ext cx="792086" cy="1188549"/>
            </a:xfrm>
            <a:prstGeom prst="cube">
              <a:avLst>
                <a:gd name="adj" fmla="val 621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10" name="Cubo 9">
              <a:extLst>
                <a:ext uri="{FF2B5EF4-FFF2-40B4-BE49-F238E27FC236}">
                  <a16:creationId xmlns:a16="http://schemas.microsoft.com/office/drawing/2014/main" id="{E1AB1010-5F72-1B41-A096-05CFEBCBE56D}"/>
                </a:ext>
              </a:extLst>
            </p:cNvPr>
            <p:cNvSpPr/>
            <p:nvPr/>
          </p:nvSpPr>
          <p:spPr>
            <a:xfrm>
              <a:off x="6158345" y="4144501"/>
              <a:ext cx="792086" cy="1188549"/>
            </a:xfrm>
            <a:prstGeom prst="cube">
              <a:avLst>
                <a:gd name="adj" fmla="val 621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12" name="Cubo 11">
              <a:extLst>
                <a:ext uri="{FF2B5EF4-FFF2-40B4-BE49-F238E27FC236}">
                  <a16:creationId xmlns:a16="http://schemas.microsoft.com/office/drawing/2014/main" id="{F7CBCE53-EF50-3A4F-9184-D5DED0C94477}"/>
                </a:ext>
              </a:extLst>
            </p:cNvPr>
            <p:cNvSpPr/>
            <p:nvPr/>
          </p:nvSpPr>
          <p:spPr>
            <a:xfrm>
              <a:off x="6554388" y="4144501"/>
              <a:ext cx="792086" cy="1188549"/>
            </a:xfrm>
            <a:prstGeom prst="cube">
              <a:avLst>
                <a:gd name="adj" fmla="val 621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13" name="Cubo 12">
              <a:extLst>
                <a:ext uri="{FF2B5EF4-FFF2-40B4-BE49-F238E27FC236}">
                  <a16:creationId xmlns:a16="http://schemas.microsoft.com/office/drawing/2014/main" id="{D797D63E-CE2E-294D-B683-8D15CFB9C1BD}"/>
                </a:ext>
              </a:extLst>
            </p:cNvPr>
            <p:cNvSpPr/>
            <p:nvPr/>
          </p:nvSpPr>
          <p:spPr>
            <a:xfrm>
              <a:off x="7248128" y="2708921"/>
              <a:ext cx="1715166" cy="3672408"/>
            </a:xfrm>
            <a:prstGeom prst="cube">
              <a:avLst>
                <a:gd name="adj" fmla="val 7422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pic>
          <p:nvPicPr>
            <p:cNvPr id="14" name="Picture 2">
              <a:extLst>
                <a:ext uri="{FF2B5EF4-FFF2-40B4-BE49-F238E27FC236}">
                  <a16:creationId xmlns:a16="http://schemas.microsoft.com/office/drawing/2014/main" id="{F2852724-B662-2843-8BFD-DCBFEA6326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09"/>
            <a:stretch/>
          </p:blipFill>
          <p:spPr bwMode="auto">
            <a:xfrm>
              <a:off x="6950431" y="3284984"/>
              <a:ext cx="3418147" cy="2490481"/>
            </a:xfrm>
            <a:prstGeom prst="rect">
              <a:avLst/>
            </a:prstGeom>
            <a:noFill/>
            <a:scene3d>
              <a:camera prst="isometricOffAxis2Right">
                <a:rot lat="1800000" lon="17760000" rev="0"/>
              </a:camera>
              <a:lightRig rig="threePt" dir="t"/>
            </a:scene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1549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t" anchorCtr="0">
            <a:noAutofit/>
          </a:bodyPr>
          <a:lstStyle/>
          <a:p>
            <a:r>
              <a:rPr lang="en-US" dirty="0"/>
              <a:t>CNN for image segmentation</a:t>
            </a:r>
          </a:p>
        </p:txBody>
      </p:sp>
      <p:sp>
        <p:nvSpPr>
          <p:cNvPr id="11" name="Content Placeholder 3">
            <a:extLst>
              <a:ext uri="{FF2B5EF4-FFF2-40B4-BE49-F238E27FC236}">
                <a16:creationId xmlns:a16="http://schemas.microsoft.com/office/drawing/2014/main" id="{35EF2637-9D6A-4292-BA75-DF9E73F0B777}"/>
              </a:ext>
            </a:extLst>
          </p:cNvPr>
          <p:cNvSpPr txBox="1">
            <a:spLocks/>
          </p:cNvSpPr>
          <p:nvPr/>
        </p:nvSpPr>
        <p:spPr>
          <a:xfrm>
            <a:off x="609602" y="1159768"/>
            <a:ext cx="11247038" cy="9906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Subsequently, new architectures were built specifically for the purpose based on encoder/decoder structure</a:t>
            </a:r>
          </a:p>
        </p:txBody>
      </p:sp>
      <p:sp>
        <p:nvSpPr>
          <p:cNvPr id="19" name="Content Placeholder 3">
            <a:extLst>
              <a:ext uri="{FF2B5EF4-FFF2-40B4-BE49-F238E27FC236}">
                <a16:creationId xmlns:a16="http://schemas.microsoft.com/office/drawing/2014/main" id="{D796D9D9-953A-E34C-978A-0C6B7582214F}"/>
              </a:ext>
            </a:extLst>
          </p:cNvPr>
          <p:cNvSpPr txBox="1">
            <a:spLocks/>
          </p:cNvSpPr>
          <p:nvPr/>
        </p:nvSpPr>
        <p:spPr>
          <a:xfrm>
            <a:off x="609602" y="4797152"/>
            <a:ext cx="11463062" cy="1575475"/>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The encoder </a:t>
            </a:r>
            <a:r>
              <a:rPr lang="en-US" dirty="0" err="1"/>
              <a:t>downsamples</a:t>
            </a:r>
            <a:r>
              <a:rPr lang="en-US" dirty="0"/>
              <a:t> the spatial resolution of the input, developing lower-resolution feature mappings which are learned to be highly efficient at discriminating between classes</a:t>
            </a:r>
          </a:p>
          <a:p>
            <a:r>
              <a:rPr lang="en-US" dirty="0"/>
              <a:t>The decoder </a:t>
            </a:r>
            <a:r>
              <a:rPr lang="en-US" dirty="0" err="1"/>
              <a:t>upsamples</a:t>
            </a:r>
            <a:r>
              <a:rPr lang="en-US" dirty="0"/>
              <a:t> the feature representations into a full-resolution segmentation map </a:t>
            </a:r>
          </a:p>
        </p:txBody>
      </p:sp>
      <p:grpSp>
        <p:nvGrpSpPr>
          <p:cNvPr id="23" name="Gruppo 22">
            <a:extLst>
              <a:ext uri="{FF2B5EF4-FFF2-40B4-BE49-F238E27FC236}">
                <a16:creationId xmlns:a16="http://schemas.microsoft.com/office/drawing/2014/main" id="{4D552FA0-F0FE-FC42-A2B5-44698743B905}"/>
              </a:ext>
            </a:extLst>
          </p:cNvPr>
          <p:cNvGrpSpPr/>
          <p:nvPr/>
        </p:nvGrpSpPr>
        <p:grpSpPr>
          <a:xfrm>
            <a:off x="764639" y="2000954"/>
            <a:ext cx="10459525" cy="2856092"/>
            <a:chOff x="919677" y="2150368"/>
            <a:chExt cx="10459525" cy="2856092"/>
          </a:xfrm>
        </p:grpSpPr>
        <p:pic>
          <p:nvPicPr>
            <p:cNvPr id="16" name="Immagine 15">
              <a:extLst>
                <a:ext uri="{FF2B5EF4-FFF2-40B4-BE49-F238E27FC236}">
                  <a16:creationId xmlns:a16="http://schemas.microsoft.com/office/drawing/2014/main" id="{8C95FCB1-D4B7-434E-9B47-F00390E8B476}"/>
                </a:ext>
              </a:extLst>
            </p:cNvPr>
            <p:cNvPicPr>
              <a:picLocks noChangeAspect="1"/>
            </p:cNvPicPr>
            <p:nvPr/>
          </p:nvPicPr>
          <p:blipFill>
            <a:blip r:embed="rId3"/>
            <a:stretch>
              <a:fillRect/>
            </a:stretch>
          </p:blipFill>
          <p:spPr>
            <a:xfrm>
              <a:off x="919677" y="2150368"/>
              <a:ext cx="10459525" cy="2856092"/>
            </a:xfrm>
            <a:prstGeom prst="rect">
              <a:avLst/>
            </a:prstGeom>
          </p:spPr>
        </p:pic>
        <p:sp>
          <p:nvSpPr>
            <p:cNvPr id="15" name="Rettangolo 14">
              <a:extLst>
                <a:ext uri="{FF2B5EF4-FFF2-40B4-BE49-F238E27FC236}">
                  <a16:creationId xmlns:a16="http://schemas.microsoft.com/office/drawing/2014/main" id="{3DDC8A80-9A08-FD4F-BD36-009FF9810616}"/>
                </a:ext>
              </a:extLst>
            </p:cNvPr>
            <p:cNvSpPr/>
            <p:nvPr/>
          </p:nvSpPr>
          <p:spPr>
            <a:xfrm>
              <a:off x="2711624" y="2636912"/>
              <a:ext cx="201622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latin typeface="Arial" pitchFamily="34" charset="0"/>
                  <a:cs typeface="Arial" pitchFamily="34" charset="0"/>
                </a:rPr>
                <a:t>E</a:t>
              </a:r>
            </a:p>
          </p:txBody>
        </p:sp>
        <p:sp>
          <p:nvSpPr>
            <p:cNvPr id="21" name="Rettangolo 20">
              <a:extLst>
                <a:ext uri="{FF2B5EF4-FFF2-40B4-BE49-F238E27FC236}">
                  <a16:creationId xmlns:a16="http://schemas.microsoft.com/office/drawing/2014/main" id="{D7386766-1294-2446-856A-7648607B6A0E}"/>
                </a:ext>
              </a:extLst>
            </p:cNvPr>
            <p:cNvSpPr/>
            <p:nvPr/>
          </p:nvSpPr>
          <p:spPr>
            <a:xfrm>
              <a:off x="7248128" y="2636912"/>
              <a:ext cx="2148553"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17" name="CasellaDiTesto 16">
              <a:extLst>
                <a:ext uri="{FF2B5EF4-FFF2-40B4-BE49-F238E27FC236}">
                  <a16:creationId xmlns:a16="http://schemas.microsoft.com/office/drawing/2014/main" id="{13A155E1-66DA-F44E-B912-CBF5EAC8BF48}"/>
                </a:ext>
              </a:extLst>
            </p:cNvPr>
            <p:cNvSpPr txBox="1"/>
            <p:nvPr/>
          </p:nvSpPr>
          <p:spPr>
            <a:xfrm>
              <a:off x="3143672" y="2580873"/>
              <a:ext cx="1470274" cy="400110"/>
            </a:xfrm>
            <a:prstGeom prst="rect">
              <a:avLst/>
            </a:prstGeom>
            <a:noFill/>
          </p:spPr>
          <p:txBody>
            <a:bodyPr wrap="none" rtlCol="0">
              <a:spAutoFit/>
            </a:bodyPr>
            <a:lstStyle/>
            <a:p>
              <a:r>
                <a:rPr lang="it-IT" sz="2000" b="1" dirty="0">
                  <a:latin typeface="Arial" pitchFamily="34" charset="0"/>
                  <a:cs typeface="Arial" pitchFamily="34" charset="0"/>
                </a:rPr>
                <a:t>ENCODER</a:t>
              </a:r>
            </a:p>
          </p:txBody>
        </p:sp>
        <p:sp>
          <p:nvSpPr>
            <p:cNvPr id="22" name="CasellaDiTesto 21">
              <a:extLst>
                <a:ext uri="{FF2B5EF4-FFF2-40B4-BE49-F238E27FC236}">
                  <a16:creationId xmlns:a16="http://schemas.microsoft.com/office/drawing/2014/main" id="{580936FA-D0A7-754F-A72F-C862000D5673}"/>
                </a:ext>
              </a:extLst>
            </p:cNvPr>
            <p:cNvSpPr txBox="1"/>
            <p:nvPr/>
          </p:nvSpPr>
          <p:spPr>
            <a:xfrm>
              <a:off x="6872326" y="2580873"/>
              <a:ext cx="1470274" cy="400110"/>
            </a:xfrm>
            <a:prstGeom prst="rect">
              <a:avLst/>
            </a:prstGeom>
            <a:noFill/>
          </p:spPr>
          <p:txBody>
            <a:bodyPr wrap="none" rtlCol="0">
              <a:spAutoFit/>
            </a:bodyPr>
            <a:lstStyle/>
            <a:p>
              <a:r>
                <a:rPr lang="it-IT" sz="2000" b="1" dirty="0">
                  <a:latin typeface="Arial" pitchFamily="34" charset="0"/>
                  <a:cs typeface="Arial" pitchFamily="34" charset="0"/>
                </a:rPr>
                <a:t>DECODER</a:t>
              </a:r>
            </a:p>
          </p:txBody>
        </p:sp>
      </p:grpSp>
    </p:spTree>
    <p:extLst>
      <p:ext uri="{BB962C8B-B14F-4D97-AF65-F5344CB8AC3E}">
        <p14:creationId xmlns:p14="http://schemas.microsoft.com/office/powerpoint/2010/main" val="141471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t" anchorCtr="0">
            <a:noAutofit/>
          </a:bodyPr>
          <a:lstStyle/>
          <a:p>
            <a:r>
              <a:rPr lang="en-US" dirty="0"/>
              <a:t>Evaluation Metrics for image segmentation</a:t>
            </a:r>
          </a:p>
        </p:txBody>
      </p:sp>
      <p:sp>
        <p:nvSpPr>
          <p:cNvPr id="11" name="Content Placeholder 3">
            <a:extLst>
              <a:ext uri="{FF2B5EF4-FFF2-40B4-BE49-F238E27FC236}">
                <a16:creationId xmlns:a16="http://schemas.microsoft.com/office/drawing/2014/main" id="{35EF2637-9D6A-4292-BA75-DF9E73F0B777}"/>
              </a:ext>
            </a:extLst>
          </p:cNvPr>
          <p:cNvSpPr txBox="1">
            <a:spLocks/>
          </p:cNvSpPr>
          <p:nvPr/>
        </p:nvSpPr>
        <p:spPr>
          <a:xfrm>
            <a:off x="3431704" y="3947356"/>
            <a:ext cx="11247038" cy="1656184"/>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Pixel Accuracy</a:t>
            </a:r>
            <a:br>
              <a:rPr lang="en-US" dirty="0"/>
            </a:br>
            <a:endParaRPr lang="en-US" dirty="0"/>
          </a:p>
          <a:p>
            <a:r>
              <a:rPr lang="en-US" dirty="0"/>
              <a:t>Intersection-over-Union (Jaccard index)</a:t>
            </a:r>
            <a:br>
              <a:rPr lang="en-US" dirty="0"/>
            </a:br>
            <a:endParaRPr lang="en-US" dirty="0"/>
          </a:p>
          <a:p>
            <a:r>
              <a:rPr lang="en-US" dirty="0"/>
              <a:t>Dice similarity index (F1 score)</a:t>
            </a:r>
          </a:p>
          <a:p>
            <a:endParaRPr lang="en-US" dirty="0"/>
          </a:p>
          <a:p>
            <a:pPr marL="0" indent="0">
              <a:buNone/>
            </a:pPr>
            <a:endParaRPr lang="en-US" dirty="0"/>
          </a:p>
        </p:txBody>
      </p:sp>
      <p:sp>
        <p:nvSpPr>
          <p:cNvPr id="4" name="Content Placeholder 3">
            <a:extLst>
              <a:ext uri="{FF2B5EF4-FFF2-40B4-BE49-F238E27FC236}">
                <a16:creationId xmlns:a16="http://schemas.microsoft.com/office/drawing/2014/main" id="{4C9DF6CF-5054-5F44-AE10-2C3DBD47AE5A}"/>
              </a:ext>
            </a:extLst>
          </p:cNvPr>
          <p:cNvSpPr txBox="1">
            <a:spLocks/>
          </p:cNvSpPr>
          <p:nvPr/>
        </p:nvSpPr>
        <p:spPr>
          <a:xfrm>
            <a:off x="593756" y="1254460"/>
            <a:ext cx="11247038" cy="217454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We usually classify our predictions into true positives, true negatives, false positives, and false negatives. However, for the dense prediction task of image segmentation, it's not immediately clear how we can evaluate our predictions. Intuitively, a successful prediction is one that maximizes the overlap between the predicted and true objects.</a:t>
            </a:r>
            <a:br>
              <a:rPr lang="en-US" dirty="0"/>
            </a:br>
            <a:r>
              <a:rPr lang="en-US" dirty="0"/>
              <a:t>The following are the most used metrics:</a:t>
            </a:r>
          </a:p>
          <a:p>
            <a:endParaRPr lang="en-US" dirty="0"/>
          </a:p>
          <a:p>
            <a:pPr marL="0" indent="0">
              <a:buNone/>
            </a:pPr>
            <a:endParaRPr lang="en-US" dirty="0"/>
          </a:p>
        </p:txBody>
      </p:sp>
    </p:spTree>
    <p:extLst>
      <p:ext uri="{BB962C8B-B14F-4D97-AF65-F5344CB8AC3E}">
        <p14:creationId xmlns:p14="http://schemas.microsoft.com/office/powerpoint/2010/main" val="3132132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t" anchorCtr="0">
            <a:noAutofit/>
          </a:bodyPr>
          <a:lstStyle/>
          <a:p>
            <a:r>
              <a:rPr lang="en-US" dirty="0"/>
              <a:t>Pixel Accuracy</a:t>
            </a:r>
          </a:p>
        </p:txBody>
      </p:sp>
      <p:sp>
        <p:nvSpPr>
          <p:cNvPr id="11" name="Content Placeholder 3">
            <a:extLst>
              <a:ext uri="{FF2B5EF4-FFF2-40B4-BE49-F238E27FC236}">
                <a16:creationId xmlns:a16="http://schemas.microsoft.com/office/drawing/2014/main" id="{35EF2637-9D6A-4292-BA75-DF9E73F0B777}"/>
              </a:ext>
            </a:extLst>
          </p:cNvPr>
          <p:cNvSpPr txBox="1">
            <a:spLocks/>
          </p:cNvSpPr>
          <p:nvPr/>
        </p:nvSpPr>
        <p:spPr>
          <a:xfrm>
            <a:off x="609602" y="1437765"/>
            <a:ext cx="11247038" cy="1703203"/>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The easiest metric to evaluate a semantic segmentation is to simply report the percent of pixels in the image which were correctly classified. </a:t>
            </a:r>
            <a:br>
              <a:rPr lang="en-US" dirty="0"/>
            </a:br>
            <a:r>
              <a:rPr lang="en-US" dirty="0"/>
              <a:t>However, it is not the best metric due to poor performance in a class imbalanced problem</a:t>
            </a:r>
          </a:p>
          <a:p>
            <a:pPr marL="0" indent="0">
              <a:buNone/>
            </a:pPr>
            <a:endParaRPr lang="en-US" dirty="0"/>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113EBA9F-234A-BB4A-A934-4F2453310A8E}"/>
                  </a:ext>
                </a:extLst>
              </p:cNvPr>
              <p:cNvSpPr txBox="1"/>
              <p:nvPr/>
            </p:nvSpPr>
            <p:spPr>
              <a:xfrm>
                <a:off x="2495600" y="4103665"/>
                <a:ext cx="6170283" cy="8138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cs typeface="Arial" pitchFamily="34" charset="0"/>
                        </a:rPr>
                        <m:t>𝑎𝑐𝑐𝑢𝑟𝑎𝑐𝑦</m:t>
                      </m:r>
                      <m:r>
                        <a:rPr lang="it-IT" sz="2800" b="0" i="1" smtClean="0">
                          <a:latin typeface="Cambria Math" panose="02040503050406030204" pitchFamily="18" charset="0"/>
                          <a:cs typeface="Arial" pitchFamily="34" charset="0"/>
                        </a:rPr>
                        <m:t>= </m:t>
                      </m:r>
                      <m:f>
                        <m:fPr>
                          <m:ctrlPr>
                            <a:rPr lang="it-IT" sz="2800" b="0" i="1" smtClean="0">
                              <a:latin typeface="Cambria Math" panose="02040503050406030204" pitchFamily="18" charset="0"/>
                              <a:cs typeface="Arial" pitchFamily="34" charset="0"/>
                            </a:rPr>
                          </m:ctrlPr>
                        </m:fPr>
                        <m:num>
                          <m:r>
                            <a:rPr lang="it-IT" sz="2800" b="0" i="1" smtClean="0">
                              <a:latin typeface="Cambria Math" panose="02040503050406030204" pitchFamily="18" charset="0"/>
                              <a:cs typeface="Arial" pitchFamily="34" charset="0"/>
                            </a:rPr>
                            <m:t>𝑇𝑃</m:t>
                          </m:r>
                          <m:r>
                            <a:rPr lang="it-IT" sz="2800" b="0" i="1" smtClean="0">
                              <a:latin typeface="Cambria Math" panose="02040503050406030204" pitchFamily="18" charset="0"/>
                              <a:cs typeface="Arial" pitchFamily="34" charset="0"/>
                            </a:rPr>
                            <m:t>+</m:t>
                          </m:r>
                          <m:r>
                            <a:rPr lang="it-IT" sz="2800" b="0" i="1" smtClean="0">
                              <a:latin typeface="Cambria Math" panose="02040503050406030204" pitchFamily="18" charset="0"/>
                              <a:cs typeface="Arial" pitchFamily="34" charset="0"/>
                            </a:rPr>
                            <m:t>𝑇𝑁</m:t>
                          </m:r>
                        </m:num>
                        <m:den>
                          <m:r>
                            <a:rPr lang="it-IT" sz="2800" b="0" i="1" smtClean="0">
                              <a:latin typeface="Cambria Math" panose="02040503050406030204" pitchFamily="18" charset="0"/>
                              <a:cs typeface="Arial" pitchFamily="34" charset="0"/>
                            </a:rPr>
                            <m:t>𝑇𝑃</m:t>
                          </m:r>
                          <m:r>
                            <a:rPr lang="it-IT" sz="2800" b="0" i="1" smtClean="0">
                              <a:latin typeface="Cambria Math" panose="02040503050406030204" pitchFamily="18" charset="0"/>
                              <a:cs typeface="Arial" pitchFamily="34" charset="0"/>
                            </a:rPr>
                            <m:t>+  </m:t>
                          </m:r>
                          <m:r>
                            <a:rPr lang="it-IT" sz="2800" b="0" i="1" smtClean="0">
                              <a:latin typeface="Cambria Math" panose="02040503050406030204" pitchFamily="18" charset="0"/>
                              <a:cs typeface="Arial" pitchFamily="34" charset="0"/>
                            </a:rPr>
                            <m:t>𝑇𝑁</m:t>
                          </m:r>
                          <m:r>
                            <a:rPr lang="it-IT" sz="2800" b="0" i="1" smtClean="0">
                              <a:latin typeface="Cambria Math" panose="02040503050406030204" pitchFamily="18" charset="0"/>
                              <a:cs typeface="Arial" pitchFamily="34" charset="0"/>
                            </a:rPr>
                            <m:t>+</m:t>
                          </m:r>
                          <m:r>
                            <a:rPr lang="it-IT" sz="2800" b="0" i="1" smtClean="0">
                              <a:latin typeface="Cambria Math" panose="02040503050406030204" pitchFamily="18" charset="0"/>
                              <a:cs typeface="Arial" pitchFamily="34" charset="0"/>
                            </a:rPr>
                            <m:t>𝐹𝑃</m:t>
                          </m:r>
                          <m:r>
                            <a:rPr lang="it-IT" sz="2800" b="0" i="1" smtClean="0">
                              <a:latin typeface="Cambria Math" panose="02040503050406030204" pitchFamily="18" charset="0"/>
                              <a:cs typeface="Arial" pitchFamily="34" charset="0"/>
                            </a:rPr>
                            <m:t>+  </m:t>
                          </m:r>
                          <m:r>
                            <a:rPr lang="it-IT" sz="2800" b="0" i="1" smtClean="0">
                              <a:latin typeface="Cambria Math" panose="02040503050406030204" pitchFamily="18" charset="0"/>
                              <a:cs typeface="Arial" pitchFamily="34" charset="0"/>
                            </a:rPr>
                            <m:t>𝐹𝑁</m:t>
                          </m:r>
                        </m:den>
                      </m:f>
                    </m:oMath>
                  </m:oMathPara>
                </a14:m>
                <a:endParaRPr lang="it-IT" sz="2800" dirty="0">
                  <a:latin typeface="Arial" pitchFamily="34" charset="0"/>
                  <a:cs typeface="Arial" pitchFamily="34" charset="0"/>
                </a:endParaRPr>
              </a:p>
            </p:txBody>
          </p:sp>
        </mc:Choice>
        <mc:Fallback xmlns="">
          <p:sp>
            <p:nvSpPr>
              <p:cNvPr id="5" name="CasellaDiTesto 4">
                <a:extLst>
                  <a:ext uri="{FF2B5EF4-FFF2-40B4-BE49-F238E27FC236}">
                    <a16:creationId xmlns:a16="http://schemas.microsoft.com/office/drawing/2014/main" id="{113EBA9F-234A-BB4A-A934-4F2453310A8E}"/>
                  </a:ext>
                </a:extLst>
              </p:cNvPr>
              <p:cNvSpPr txBox="1">
                <a:spLocks noRot="1" noChangeAspect="1" noMove="1" noResize="1" noEditPoints="1" noAdjustHandles="1" noChangeArrowheads="1" noChangeShapeType="1" noTextEdit="1"/>
              </p:cNvSpPr>
              <p:nvPr/>
            </p:nvSpPr>
            <p:spPr>
              <a:xfrm>
                <a:off x="2495600" y="4103665"/>
                <a:ext cx="6170283" cy="813813"/>
              </a:xfrm>
              <a:prstGeom prst="rect">
                <a:avLst/>
              </a:prstGeom>
              <a:blipFill>
                <a:blip r:embed="rId3"/>
                <a:stretch>
                  <a:fillRect b="-29231"/>
                </a:stretch>
              </a:blipFill>
            </p:spPr>
            <p:txBody>
              <a:bodyPr/>
              <a:lstStyle/>
              <a:p>
                <a:r>
                  <a:rPr lang="it-IT">
                    <a:noFill/>
                  </a:rPr>
                  <a:t> </a:t>
                </a:r>
              </a:p>
            </p:txBody>
          </p:sp>
        </mc:Fallback>
      </mc:AlternateContent>
    </p:spTree>
    <p:extLst>
      <p:ext uri="{BB962C8B-B14F-4D97-AF65-F5344CB8AC3E}">
        <p14:creationId xmlns:p14="http://schemas.microsoft.com/office/powerpoint/2010/main" val="1136053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t" anchorCtr="0">
            <a:noAutofit/>
          </a:bodyPr>
          <a:lstStyle/>
          <a:p>
            <a:r>
              <a:rPr lang="en-US" dirty="0"/>
              <a:t>Intersection-over-Union ( Jaccard Index )</a:t>
            </a:r>
          </a:p>
        </p:txBody>
      </p:sp>
      <p:sp>
        <p:nvSpPr>
          <p:cNvPr id="11" name="Content Placeholder 3">
            <a:extLst>
              <a:ext uri="{FF2B5EF4-FFF2-40B4-BE49-F238E27FC236}">
                <a16:creationId xmlns:a16="http://schemas.microsoft.com/office/drawing/2014/main" id="{35EF2637-9D6A-4292-BA75-DF9E73F0B777}"/>
              </a:ext>
            </a:extLst>
          </p:cNvPr>
          <p:cNvSpPr txBox="1">
            <a:spLocks/>
          </p:cNvSpPr>
          <p:nvPr/>
        </p:nvSpPr>
        <p:spPr>
          <a:xfrm>
            <a:off x="609602" y="1437765"/>
            <a:ext cx="11247038" cy="1703203"/>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The Jaccard index is essentially a method to quantify the area of overlap between the ground truth and predicted segmentation</a:t>
            </a: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113EBA9F-234A-BB4A-A934-4F2453310A8E}"/>
                  </a:ext>
                </a:extLst>
              </p:cNvPr>
              <p:cNvSpPr txBox="1"/>
              <p:nvPr/>
            </p:nvSpPr>
            <p:spPr>
              <a:xfrm>
                <a:off x="695400" y="3975389"/>
                <a:ext cx="6170283" cy="8937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cs typeface="Arial" pitchFamily="34" charset="0"/>
                        </a:rPr>
                        <m:t>𝐽</m:t>
                      </m:r>
                      <m:r>
                        <a:rPr lang="it-IT" sz="2800" b="0" i="1" smtClean="0">
                          <a:latin typeface="Cambria Math" panose="02040503050406030204" pitchFamily="18" charset="0"/>
                          <a:cs typeface="Arial" pitchFamily="34" charset="0"/>
                        </a:rPr>
                        <m:t>= </m:t>
                      </m:r>
                      <m:f>
                        <m:fPr>
                          <m:ctrlPr>
                            <a:rPr lang="it-IT" sz="2800" b="0" i="1" smtClean="0">
                              <a:latin typeface="Cambria Math" panose="02040503050406030204" pitchFamily="18" charset="0"/>
                              <a:cs typeface="Arial" pitchFamily="34" charset="0"/>
                            </a:rPr>
                          </m:ctrlPr>
                        </m:fPr>
                        <m:num>
                          <m:r>
                            <a:rPr lang="it-IT" sz="2800" b="0" i="1" smtClean="0">
                              <a:latin typeface="Cambria Math" panose="02040503050406030204" pitchFamily="18" charset="0"/>
                              <a:cs typeface="Arial" pitchFamily="34" charset="0"/>
                            </a:rPr>
                            <m:t>|</m:t>
                          </m:r>
                          <m:r>
                            <a:rPr lang="it-IT" sz="2800" b="0" i="1" smtClean="0">
                              <a:latin typeface="Cambria Math" panose="02040503050406030204" pitchFamily="18" charset="0"/>
                              <a:cs typeface="Arial" pitchFamily="34" charset="0"/>
                            </a:rPr>
                            <m:t>𝑔𝑟𝑜𝑢𝑛𝑑</m:t>
                          </m:r>
                          <m:r>
                            <a:rPr lang="it-IT" sz="2800" b="0" i="1" smtClean="0">
                              <a:latin typeface="Cambria Math" panose="02040503050406030204" pitchFamily="18" charset="0"/>
                              <a:cs typeface="Arial" pitchFamily="34" charset="0"/>
                            </a:rPr>
                            <m:t> </m:t>
                          </m:r>
                          <m:r>
                            <a:rPr lang="it-IT" sz="2800" b="0" i="1" smtClean="0">
                              <a:latin typeface="Cambria Math" panose="02040503050406030204" pitchFamily="18" charset="0"/>
                              <a:cs typeface="Arial" pitchFamily="34" charset="0"/>
                            </a:rPr>
                            <m:t>𝑡𝑟𝑢𝑡h</m:t>
                          </m:r>
                          <m:r>
                            <a:rPr lang="it-IT" sz="2800" b="0" i="1" smtClean="0">
                              <a:latin typeface="Cambria Math" panose="02040503050406030204" pitchFamily="18" charset="0"/>
                              <a:cs typeface="Arial" pitchFamily="34" charset="0"/>
                            </a:rPr>
                            <m:t> </m:t>
                          </m:r>
                          <m:nary>
                            <m:naryPr>
                              <m:chr m:val="⋂"/>
                              <m:subHide m:val="on"/>
                              <m:supHide m:val="on"/>
                              <m:ctrlPr>
                                <a:rPr lang="it-IT" sz="2800" b="0" i="1" smtClean="0">
                                  <a:latin typeface="Cambria Math" panose="02040503050406030204" pitchFamily="18" charset="0"/>
                                  <a:cs typeface="Arial" pitchFamily="34" charset="0"/>
                                </a:rPr>
                              </m:ctrlPr>
                            </m:naryPr>
                            <m:sub/>
                            <m:sup/>
                            <m:e>
                              <m:r>
                                <a:rPr lang="it-IT" sz="2800" b="0" i="1" smtClean="0">
                                  <a:latin typeface="Cambria Math" panose="02040503050406030204" pitchFamily="18" charset="0"/>
                                  <a:cs typeface="Arial" pitchFamily="34" charset="0"/>
                                </a:rPr>
                                <m:t>𝑝𝑟𝑒𝑑𝑖𝑐𝑡𝑖𝑜𝑛</m:t>
                              </m:r>
                              <m:r>
                                <a:rPr lang="it-IT" sz="2800" b="0" i="1" smtClean="0">
                                  <a:latin typeface="Cambria Math" panose="02040503050406030204" pitchFamily="18" charset="0"/>
                                  <a:cs typeface="Arial" pitchFamily="34" charset="0"/>
                                </a:rPr>
                                <m:t>|</m:t>
                              </m:r>
                            </m:e>
                          </m:nary>
                        </m:num>
                        <m:den>
                          <m:r>
                            <a:rPr lang="it-IT" sz="2800" b="0" i="1" smtClean="0">
                              <a:latin typeface="Cambria Math" panose="02040503050406030204" pitchFamily="18" charset="0"/>
                              <a:cs typeface="Arial" pitchFamily="34" charset="0"/>
                            </a:rPr>
                            <m:t>|</m:t>
                          </m:r>
                          <m:r>
                            <a:rPr lang="it-IT" sz="2800" b="0" i="1" smtClean="0">
                              <a:latin typeface="Cambria Math" panose="02040503050406030204" pitchFamily="18" charset="0"/>
                              <a:cs typeface="Arial" pitchFamily="34" charset="0"/>
                            </a:rPr>
                            <m:t>𝑔𝑟𝑜𝑢𝑛𝑑</m:t>
                          </m:r>
                          <m:r>
                            <a:rPr lang="it-IT" sz="2800" b="0" i="1" smtClean="0">
                              <a:latin typeface="Cambria Math" panose="02040503050406030204" pitchFamily="18" charset="0"/>
                              <a:cs typeface="Arial" pitchFamily="34" charset="0"/>
                            </a:rPr>
                            <m:t> </m:t>
                          </m:r>
                          <m:r>
                            <a:rPr lang="it-IT" sz="2800" b="0" i="1" smtClean="0">
                              <a:latin typeface="Cambria Math" panose="02040503050406030204" pitchFamily="18" charset="0"/>
                              <a:cs typeface="Arial" pitchFamily="34" charset="0"/>
                            </a:rPr>
                            <m:t>𝑡𝑟𝑢𝑡h</m:t>
                          </m:r>
                          <m:r>
                            <a:rPr lang="it-IT" sz="2800" b="0" i="1" smtClean="0">
                              <a:latin typeface="Cambria Math" panose="02040503050406030204" pitchFamily="18" charset="0"/>
                              <a:cs typeface="Arial" pitchFamily="34" charset="0"/>
                            </a:rPr>
                            <m:t> </m:t>
                          </m:r>
                          <m:nary>
                            <m:naryPr>
                              <m:chr m:val="⋃"/>
                              <m:subHide m:val="on"/>
                              <m:supHide m:val="on"/>
                              <m:ctrlPr>
                                <a:rPr lang="it-IT" sz="2800" b="0" i="1" smtClean="0">
                                  <a:latin typeface="Cambria Math" panose="02040503050406030204" pitchFamily="18" charset="0"/>
                                  <a:cs typeface="Arial" pitchFamily="34" charset="0"/>
                                </a:rPr>
                              </m:ctrlPr>
                            </m:naryPr>
                            <m:sub/>
                            <m:sup/>
                            <m:e>
                              <m:r>
                                <a:rPr lang="it-IT" sz="2800" b="0" i="1" smtClean="0">
                                  <a:latin typeface="Cambria Math" panose="02040503050406030204" pitchFamily="18" charset="0"/>
                                  <a:cs typeface="Arial" pitchFamily="34" charset="0"/>
                                </a:rPr>
                                <m:t>𝑝𝑟𝑒𝑑𝑖𝑐𝑡𝑖𝑜𝑛</m:t>
                              </m:r>
                            </m:e>
                          </m:nary>
                          <m:r>
                            <a:rPr lang="it-IT" sz="2800" b="0" i="1" smtClean="0">
                              <a:latin typeface="Cambria Math" panose="02040503050406030204" pitchFamily="18" charset="0"/>
                              <a:cs typeface="Arial" pitchFamily="34" charset="0"/>
                            </a:rPr>
                            <m:t>|</m:t>
                          </m:r>
                        </m:den>
                      </m:f>
                    </m:oMath>
                  </m:oMathPara>
                </a14:m>
                <a:endParaRPr lang="it-IT" sz="2800" dirty="0">
                  <a:latin typeface="Arial" pitchFamily="34" charset="0"/>
                  <a:cs typeface="Arial" pitchFamily="34" charset="0"/>
                </a:endParaRPr>
              </a:p>
            </p:txBody>
          </p:sp>
        </mc:Choice>
        <mc:Fallback xmlns="">
          <p:sp>
            <p:nvSpPr>
              <p:cNvPr id="5" name="CasellaDiTesto 4">
                <a:extLst>
                  <a:ext uri="{FF2B5EF4-FFF2-40B4-BE49-F238E27FC236}">
                    <a16:creationId xmlns:a16="http://schemas.microsoft.com/office/drawing/2014/main" id="{113EBA9F-234A-BB4A-A934-4F2453310A8E}"/>
                  </a:ext>
                </a:extLst>
              </p:cNvPr>
              <p:cNvSpPr txBox="1">
                <a:spLocks noRot="1" noChangeAspect="1" noMove="1" noResize="1" noEditPoints="1" noAdjustHandles="1" noChangeArrowheads="1" noChangeShapeType="1" noTextEdit="1"/>
              </p:cNvSpPr>
              <p:nvPr/>
            </p:nvSpPr>
            <p:spPr>
              <a:xfrm>
                <a:off x="695400" y="3975389"/>
                <a:ext cx="6170283" cy="893771"/>
              </a:xfrm>
              <a:prstGeom prst="rect">
                <a:avLst/>
              </a:prstGeom>
              <a:blipFill>
                <a:blip r:embed="rId3"/>
                <a:stretch>
                  <a:fillRect t="-65278" b="-97222"/>
                </a:stretch>
              </a:blipFill>
            </p:spPr>
            <p:txBody>
              <a:bodyPr/>
              <a:lstStyle/>
              <a:p>
                <a:r>
                  <a:rPr lang="it-IT">
                    <a:noFill/>
                  </a:rPr>
                  <a:t> </a:t>
                </a:r>
              </a:p>
            </p:txBody>
          </p:sp>
        </mc:Fallback>
      </mc:AlternateContent>
      <p:sp>
        <p:nvSpPr>
          <p:cNvPr id="2" name="Rettangolo 1">
            <a:extLst>
              <a:ext uri="{FF2B5EF4-FFF2-40B4-BE49-F238E27FC236}">
                <a16:creationId xmlns:a16="http://schemas.microsoft.com/office/drawing/2014/main" id="{2752C744-4DA0-404A-BA1B-3E1A0DDA02B5}"/>
              </a:ext>
            </a:extLst>
          </p:cNvPr>
          <p:cNvSpPr/>
          <p:nvPr/>
        </p:nvSpPr>
        <p:spPr>
          <a:xfrm>
            <a:off x="8151867" y="2622686"/>
            <a:ext cx="1231031" cy="12190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6" name="Rettangolo 5">
            <a:extLst>
              <a:ext uri="{FF2B5EF4-FFF2-40B4-BE49-F238E27FC236}">
                <a16:creationId xmlns:a16="http://schemas.microsoft.com/office/drawing/2014/main" id="{935F56A5-12A6-4246-A455-843F3783FB65}"/>
              </a:ext>
            </a:extLst>
          </p:cNvPr>
          <p:cNvSpPr/>
          <p:nvPr/>
        </p:nvSpPr>
        <p:spPr>
          <a:xfrm>
            <a:off x="8465369" y="2936775"/>
            <a:ext cx="1231031" cy="12190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4" name="Rettangolo 3">
            <a:extLst>
              <a:ext uri="{FF2B5EF4-FFF2-40B4-BE49-F238E27FC236}">
                <a16:creationId xmlns:a16="http://schemas.microsoft.com/office/drawing/2014/main" id="{E607F12E-C23C-6F41-B65B-F8AA20C191FF}"/>
              </a:ext>
            </a:extLst>
          </p:cNvPr>
          <p:cNvSpPr/>
          <p:nvPr/>
        </p:nvSpPr>
        <p:spPr>
          <a:xfrm>
            <a:off x="8472543" y="2936774"/>
            <a:ext cx="910355" cy="904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cxnSp>
        <p:nvCxnSpPr>
          <p:cNvPr id="8" name="Connettore 1 7">
            <a:extLst>
              <a:ext uri="{FF2B5EF4-FFF2-40B4-BE49-F238E27FC236}">
                <a16:creationId xmlns:a16="http://schemas.microsoft.com/office/drawing/2014/main" id="{B15C7171-4089-D74A-82ED-EF8C74929312}"/>
              </a:ext>
            </a:extLst>
          </p:cNvPr>
          <p:cNvCxnSpPr>
            <a:cxnSpLocks/>
          </p:cNvCxnSpPr>
          <p:nvPr/>
        </p:nvCxnSpPr>
        <p:spPr>
          <a:xfrm>
            <a:off x="7608168" y="4437112"/>
            <a:ext cx="263771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1A2C3555-5369-7346-B3ED-EE517BED3F02}"/>
              </a:ext>
            </a:extLst>
          </p:cNvPr>
          <p:cNvSpPr/>
          <p:nvPr/>
        </p:nvSpPr>
        <p:spPr>
          <a:xfrm>
            <a:off x="8159041" y="4783298"/>
            <a:ext cx="1231031" cy="1219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12" name="Rettangolo 11">
            <a:extLst>
              <a:ext uri="{FF2B5EF4-FFF2-40B4-BE49-F238E27FC236}">
                <a16:creationId xmlns:a16="http://schemas.microsoft.com/office/drawing/2014/main" id="{036BED3B-5F27-6F4B-B744-FAF972D7C9CC}"/>
              </a:ext>
            </a:extLst>
          </p:cNvPr>
          <p:cNvSpPr/>
          <p:nvPr/>
        </p:nvSpPr>
        <p:spPr>
          <a:xfrm>
            <a:off x="8472543" y="5097387"/>
            <a:ext cx="1231031" cy="1219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Tree>
    <p:extLst>
      <p:ext uri="{BB962C8B-B14F-4D97-AF65-F5344CB8AC3E}">
        <p14:creationId xmlns:p14="http://schemas.microsoft.com/office/powerpoint/2010/main" val="2012800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91440" tIns="45720" rIns="91440" bIns="45720" rtlCol="0" anchor="t" anchorCtr="0">
            <a:noAutofit/>
          </a:bodyPr>
          <a:lstStyle/>
          <a:p>
            <a:r>
              <a:rPr lang="en-US" dirty="0"/>
              <a:t>Dice similarity index  (F1 score)</a:t>
            </a:r>
          </a:p>
        </p:txBody>
      </p:sp>
      <p:sp>
        <p:nvSpPr>
          <p:cNvPr id="11" name="Content Placeholder 3">
            <a:extLst>
              <a:ext uri="{FF2B5EF4-FFF2-40B4-BE49-F238E27FC236}">
                <a16:creationId xmlns:a16="http://schemas.microsoft.com/office/drawing/2014/main" id="{35EF2637-9D6A-4292-BA75-DF9E73F0B777}"/>
              </a:ext>
            </a:extLst>
          </p:cNvPr>
          <p:cNvSpPr txBox="1">
            <a:spLocks/>
          </p:cNvSpPr>
          <p:nvPr/>
        </p:nvSpPr>
        <p:spPr>
          <a:xfrm>
            <a:off x="609602" y="1437765"/>
            <a:ext cx="11247038" cy="1703203"/>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Dice similarity coefficient is a spatial overlap index, a metric that is used to measure the similarity of </a:t>
            </a:r>
            <a:r>
              <a:rPr lang="en-US"/>
              <a:t>two samples</a:t>
            </a:r>
            <a:endParaRPr lang="en-US" dirty="0"/>
          </a:p>
        </p:txBody>
      </p:sp>
      <p:sp>
        <p:nvSpPr>
          <p:cNvPr id="9" name="CasellaDiTesto 8">
            <a:extLst>
              <a:ext uri="{FF2B5EF4-FFF2-40B4-BE49-F238E27FC236}">
                <a16:creationId xmlns:a16="http://schemas.microsoft.com/office/drawing/2014/main" id="{10B3F605-1149-6742-91C3-F9CD98CBD7BA}"/>
              </a:ext>
            </a:extLst>
          </p:cNvPr>
          <p:cNvSpPr txBox="1"/>
          <p:nvPr/>
        </p:nvSpPr>
        <p:spPr>
          <a:xfrm>
            <a:off x="7896200" y="3193813"/>
            <a:ext cx="684803" cy="523220"/>
          </a:xfrm>
          <a:prstGeom prst="rect">
            <a:avLst/>
          </a:prstGeom>
          <a:noFill/>
        </p:spPr>
        <p:txBody>
          <a:bodyPr wrap="none" rtlCol="0">
            <a:spAutoFit/>
          </a:bodyPr>
          <a:lstStyle/>
          <a:p>
            <a:r>
              <a:rPr lang="it-IT" sz="2800" b="1" dirty="0">
                <a:latin typeface="Arial" pitchFamily="34" charset="0"/>
                <a:cs typeface="Arial" pitchFamily="34" charset="0"/>
              </a:rPr>
              <a:t>2 x</a:t>
            </a:r>
          </a:p>
        </p:txBody>
      </p:sp>
      <p:sp>
        <p:nvSpPr>
          <p:cNvPr id="14" name="Ovale 13">
            <a:extLst>
              <a:ext uri="{FF2B5EF4-FFF2-40B4-BE49-F238E27FC236}">
                <a16:creationId xmlns:a16="http://schemas.microsoft.com/office/drawing/2014/main" id="{9ECEDE32-D8DB-D045-87FC-2F393773C5F6}"/>
              </a:ext>
            </a:extLst>
          </p:cNvPr>
          <p:cNvSpPr/>
          <p:nvPr/>
        </p:nvSpPr>
        <p:spPr>
          <a:xfrm>
            <a:off x="9552383" y="2825551"/>
            <a:ext cx="1203495" cy="119771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13" name="Ovale 12">
            <a:extLst>
              <a:ext uri="{FF2B5EF4-FFF2-40B4-BE49-F238E27FC236}">
                <a16:creationId xmlns:a16="http://schemas.microsoft.com/office/drawing/2014/main" id="{4D8DB8C8-9AA4-F44A-8671-165375770B0A}"/>
              </a:ext>
            </a:extLst>
          </p:cNvPr>
          <p:cNvSpPr/>
          <p:nvPr/>
        </p:nvSpPr>
        <p:spPr>
          <a:xfrm>
            <a:off x="8888277" y="2825774"/>
            <a:ext cx="1224136" cy="1197714"/>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EF28508B-316A-2F4A-B800-9C7BF348F81D}"/>
                  </a:ext>
                </a:extLst>
              </p:cNvPr>
              <p:cNvSpPr txBox="1"/>
              <p:nvPr/>
            </p:nvSpPr>
            <p:spPr>
              <a:xfrm>
                <a:off x="767408" y="3919693"/>
                <a:ext cx="6367256" cy="890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latin typeface="Cambria Math" panose="02040503050406030204" pitchFamily="18" charset="0"/>
                          <a:cs typeface="Arial" pitchFamily="34" charset="0"/>
                        </a:rPr>
                        <m:t>𝐷𝑖𝑐𝑒</m:t>
                      </m:r>
                      <m:r>
                        <a:rPr lang="it-IT" sz="2800" b="0" i="1" smtClean="0">
                          <a:latin typeface="Cambria Math" panose="02040503050406030204" pitchFamily="18" charset="0"/>
                          <a:cs typeface="Arial" pitchFamily="34" charset="0"/>
                        </a:rPr>
                        <m:t>=</m:t>
                      </m:r>
                      <m:f>
                        <m:fPr>
                          <m:ctrlPr>
                            <a:rPr lang="it-IT" sz="2800" b="0" i="1" smtClean="0">
                              <a:latin typeface="Cambria Math" panose="02040503050406030204" pitchFamily="18" charset="0"/>
                              <a:cs typeface="Arial" pitchFamily="34" charset="0"/>
                            </a:rPr>
                          </m:ctrlPr>
                        </m:fPr>
                        <m:num>
                          <m:r>
                            <a:rPr lang="it-IT" sz="2800" b="0" i="1" smtClean="0">
                              <a:latin typeface="Cambria Math" panose="02040503050406030204" pitchFamily="18" charset="0"/>
                              <a:cs typeface="Arial" pitchFamily="34" charset="0"/>
                            </a:rPr>
                            <m:t>2∗|</m:t>
                          </m:r>
                          <m:r>
                            <a:rPr lang="it-IT" sz="2800" b="0" i="1" smtClean="0">
                              <a:latin typeface="Cambria Math" panose="02040503050406030204" pitchFamily="18" charset="0"/>
                              <a:cs typeface="Arial" pitchFamily="34" charset="0"/>
                            </a:rPr>
                            <m:t>𝑔𝑟𝑜𝑢𝑛𝑑</m:t>
                          </m:r>
                          <m:r>
                            <a:rPr lang="it-IT" sz="2800" b="0" i="1" smtClean="0">
                              <a:latin typeface="Cambria Math" panose="02040503050406030204" pitchFamily="18" charset="0"/>
                              <a:cs typeface="Arial" pitchFamily="34" charset="0"/>
                            </a:rPr>
                            <m:t> </m:t>
                          </m:r>
                          <m:r>
                            <a:rPr lang="it-IT" sz="2800" b="0" i="1" smtClean="0">
                              <a:latin typeface="Cambria Math" panose="02040503050406030204" pitchFamily="18" charset="0"/>
                              <a:cs typeface="Arial" pitchFamily="34" charset="0"/>
                            </a:rPr>
                            <m:t>𝑡𝑟𝑢𝑡h</m:t>
                          </m:r>
                          <m:r>
                            <a:rPr lang="it-IT" sz="2800" b="0" i="1" smtClean="0">
                              <a:latin typeface="Cambria Math" panose="02040503050406030204" pitchFamily="18" charset="0"/>
                              <a:cs typeface="Arial" pitchFamily="34" charset="0"/>
                            </a:rPr>
                            <m:t> </m:t>
                          </m:r>
                          <m:nary>
                            <m:naryPr>
                              <m:chr m:val="⋂"/>
                              <m:subHide m:val="on"/>
                              <m:supHide m:val="on"/>
                              <m:ctrlPr>
                                <a:rPr lang="it-IT" sz="2800" b="0" i="1" smtClean="0">
                                  <a:latin typeface="Cambria Math" panose="02040503050406030204" pitchFamily="18" charset="0"/>
                                  <a:cs typeface="Arial" pitchFamily="34" charset="0"/>
                                </a:rPr>
                              </m:ctrlPr>
                            </m:naryPr>
                            <m:sub/>
                            <m:sup/>
                            <m:e>
                              <m:r>
                                <a:rPr lang="it-IT" sz="2800" b="0" i="1" smtClean="0">
                                  <a:latin typeface="Cambria Math" panose="02040503050406030204" pitchFamily="18" charset="0"/>
                                  <a:cs typeface="Arial" pitchFamily="34" charset="0"/>
                                </a:rPr>
                                <m:t>𝑝𝑟𝑒𝑑𝑖𝑐𝑡𝑖𝑜𝑛</m:t>
                              </m:r>
                              <m:r>
                                <a:rPr lang="it-IT" sz="2800" b="0" i="1" smtClean="0">
                                  <a:latin typeface="Cambria Math" panose="02040503050406030204" pitchFamily="18" charset="0"/>
                                  <a:cs typeface="Arial" pitchFamily="34" charset="0"/>
                                </a:rPr>
                                <m:t>|</m:t>
                              </m:r>
                            </m:e>
                          </m:nary>
                        </m:num>
                        <m:den>
                          <m:d>
                            <m:dPr>
                              <m:begChr m:val="|"/>
                              <m:endChr m:val="|"/>
                              <m:ctrlPr>
                                <a:rPr lang="it-IT" sz="2800" b="0" i="1" smtClean="0">
                                  <a:latin typeface="Cambria Math" panose="02040503050406030204" pitchFamily="18" charset="0"/>
                                  <a:cs typeface="Arial" pitchFamily="34" charset="0"/>
                                </a:rPr>
                              </m:ctrlPr>
                            </m:dPr>
                            <m:e>
                              <m:r>
                                <a:rPr lang="it-IT" sz="2800" b="0" i="1" smtClean="0">
                                  <a:latin typeface="Cambria Math" panose="02040503050406030204" pitchFamily="18" charset="0"/>
                                  <a:cs typeface="Arial" pitchFamily="34" charset="0"/>
                                </a:rPr>
                                <m:t>𝑔𝑟𝑜𝑢𝑛𝑑</m:t>
                              </m:r>
                              <m:r>
                                <a:rPr lang="it-IT" sz="2800" b="0" i="1" smtClean="0">
                                  <a:latin typeface="Cambria Math" panose="02040503050406030204" pitchFamily="18" charset="0"/>
                                  <a:cs typeface="Arial" pitchFamily="34" charset="0"/>
                                </a:rPr>
                                <m:t> </m:t>
                              </m:r>
                              <m:r>
                                <a:rPr lang="it-IT" sz="2800" b="0" i="1" smtClean="0">
                                  <a:latin typeface="Cambria Math" panose="02040503050406030204" pitchFamily="18" charset="0"/>
                                  <a:cs typeface="Arial" pitchFamily="34" charset="0"/>
                                </a:rPr>
                                <m:t>𝑡𝑟𝑢𝑡h</m:t>
                              </m:r>
                            </m:e>
                          </m:d>
                          <m:r>
                            <a:rPr lang="it-IT" sz="2800" b="0" i="1" smtClean="0">
                              <a:latin typeface="Cambria Math" panose="02040503050406030204" pitchFamily="18" charset="0"/>
                              <a:cs typeface="Arial" pitchFamily="34" charset="0"/>
                            </a:rPr>
                            <m:t>+  |</m:t>
                          </m:r>
                          <m:r>
                            <a:rPr lang="it-IT" sz="2800" b="0" i="1" smtClean="0">
                              <a:latin typeface="Cambria Math" panose="02040503050406030204" pitchFamily="18" charset="0"/>
                              <a:cs typeface="Arial" pitchFamily="34" charset="0"/>
                            </a:rPr>
                            <m:t>𝑝𝑟𝑒𝑑𝑖𝑐𝑡𝑖𝑜𝑛</m:t>
                          </m:r>
                          <m:r>
                            <a:rPr lang="it-IT" sz="2800" b="0" i="1" smtClean="0">
                              <a:latin typeface="Cambria Math" panose="02040503050406030204" pitchFamily="18" charset="0"/>
                              <a:cs typeface="Arial" pitchFamily="34" charset="0"/>
                            </a:rPr>
                            <m:t>|</m:t>
                          </m:r>
                        </m:den>
                      </m:f>
                    </m:oMath>
                  </m:oMathPara>
                </a14:m>
                <a:endParaRPr lang="it-IT" sz="2000" dirty="0">
                  <a:latin typeface="Arial" pitchFamily="34" charset="0"/>
                  <a:cs typeface="Arial" pitchFamily="34" charset="0"/>
                </a:endParaRPr>
              </a:p>
            </p:txBody>
          </p:sp>
        </mc:Choice>
        <mc:Fallback xmlns="">
          <p:sp>
            <p:nvSpPr>
              <p:cNvPr id="7" name="CasellaDiTesto 6">
                <a:extLst>
                  <a:ext uri="{FF2B5EF4-FFF2-40B4-BE49-F238E27FC236}">
                    <a16:creationId xmlns:a16="http://schemas.microsoft.com/office/drawing/2014/main" id="{EF28508B-316A-2F4A-B800-9C7BF348F81D}"/>
                  </a:ext>
                </a:extLst>
              </p:cNvPr>
              <p:cNvSpPr txBox="1">
                <a:spLocks noRot="1" noChangeAspect="1" noMove="1" noResize="1" noEditPoints="1" noAdjustHandles="1" noChangeArrowheads="1" noChangeShapeType="1" noTextEdit="1"/>
              </p:cNvSpPr>
              <p:nvPr/>
            </p:nvSpPr>
            <p:spPr>
              <a:xfrm>
                <a:off x="767408" y="3919693"/>
                <a:ext cx="6367256" cy="890821"/>
              </a:xfrm>
              <a:prstGeom prst="rect">
                <a:avLst/>
              </a:prstGeom>
              <a:blipFill>
                <a:blip r:embed="rId3"/>
                <a:stretch>
                  <a:fillRect l="-598" t="-66197" r="-1394" b="-42254"/>
                </a:stretch>
              </a:blipFill>
            </p:spPr>
            <p:txBody>
              <a:bodyPr/>
              <a:lstStyle/>
              <a:p>
                <a:r>
                  <a:rPr lang="it-IT">
                    <a:noFill/>
                  </a:rPr>
                  <a:t> </a:t>
                </a:r>
              </a:p>
            </p:txBody>
          </p:sp>
        </mc:Fallback>
      </mc:AlternateContent>
      <p:cxnSp>
        <p:nvCxnSpPr>
          <p:cNvPr id="15" name="Connettore 1 14">
            <a:extLst>
              <a:ext uri="{FF2B5EF4-FFF2-40B4-BE49-F238E27FC236}">
                <a16:creationId xmlns:a16="http://schemas.microsoft.com/office/drawing/2014/main" id="{48BCDE9E-93A2-654E-ADB3-A72648BBA670}"/>
              </a:ext>
            </a:extLst>
          </p:cNvPr>
          <p:cNvCxnSpPr>
            <a:cxnSpLocks/>
          </p:cNvCxnSpPr>
          <p:nvPr/>
        </p:nvCxnSpPr>
        <p:spPr>
          <a:xfrm>
            <a:off x="7896200" y="4365104"/>
            <a:ext cx="285967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e 16">
            <a:extLst>
              <a:ext uri="{FF2B5EF4-FFF2-40B4-BE49-F238E27FC236}">
                <a16:creationId xmlns:a16="http://schemas.microsoft.com/office/drawing/2014/main" id="{1D504042-3E9C-B64C-B117-590E7F58570D}"/>
              </a:ext>
            </a:extLst>
          </p:cNvPr>
          <p:cNvSpPr/>
          <p:nvPr/>
        </p:nvSpPr>
        <p:spPr>
          <a:xfrm>
            <a:off x="7937537" y="4516030"/>
            <a:ext cx="1224136" cy="1197714"/>
          </a:xfrm>
          <a:prstGeom prst="ellipse">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18" name="Ovale 17">
            <a:extLst>
              <a:ext uri="{FF2B5EF4-FFF2-40B4-BE49-F238E27FC236}">
                <a16:creationId xmlns:a16="http://schemas.microsoft.com/office/drawing/2014/main" id="{ADC0BF2C-A788-4548-A74C-5F8164F1833E}"/>
              </a:ext>
            </a:extLst>
          </p:cNvPr>
          <p:cNvSpPr/>
          <p:nvPr/>
        </p:nvSpPr>
        <p:spPr>
          <a:xfrm>
            <a:off x="9552384" y="4515807"/>
            <a:ext cx="1224136" cy="1197714"/>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
        <p:nvSpPr>
          <p:cNvPr id="19" name="CasellaDiTesto 18">
            <a:extLst>
              <a:ext uri="{FF2B5EF4-FFF2-40B4-BE49-F238E27FC236}">
                <a16:creationId xmlns:a16="http://schemas.microsoft.com/office/drawing/2014/main" id="{6EA2165D-9201-1C46-882D-265D1D833766}"/>
              </a:ext>
            </a:extLst>
          </p:cNvPr>
          <p:cNvSpPr txBox="1"/>
          <p:nvPr/>
        </p:nvSpPr>
        <p:spPr>
          <a:xfrm>
            <a:off x="9159699" y="4838473"/>
            <a:ext cx="394660" cy="523220"/>
          </a:xfrm>
          <a:prstGeom prst="rect">
            <a:avLst/>
          </a:prstGeom>
          <a:noFill/>
        </p:spPr>
        <p:txBody>
          <a:bodyPr wrap="none" rtlCol="0">
            <a:spAutoFit/>
          </a:bodyPr>
          <a:lstStyle/>
          <a:p>
            <a:r>
              <a:rPr lang="it-IT" sz="2800" b="1" dirty="0">
                <a:latin typeface="Arial" pitchFamily="34" charset="0"/>
                <a:cs typeface="Arial" pitchFamily="34" charset="0"/>
              </a:rPr>
              <a:t>+</a:t>
            </a:r>
          </a:p>
        </p:txBody>
      </p:sp>
      <p:sp>
        <p:nvSpPr>
          <p:cNvPr id="31" name="Ovale 30">
            <a:extLst>
              <a:ext uri="{FF2B5EF4-FFF2-40B4-BE49-F238E27FC236}">
                <a16:creationId xmlns:a16="http://schemas.microsoft.com/office/drawing/2014/main" id="{50370D25-9826-B345-B101-D8B1E9B3B200}"/>
              </a:ext>
            </a:extLst>
          </p:cNvPr>
          <p:cNvSpPr/>
          <p:nvPr/>
        </p:nvSpPr>
        <p:spPr>
          <a:xfrm>
            <a:off x="9552383" y="2924944"/>
            <a:ext cx="576065" cy="10081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latin typeface="Arial" pitchFamily="34" charset="0"/>
              <a:cs typeface="Arial" pitchFamily="34" charset="0"/>
            </a:endParaRPr>
          </a:p>
        </p:txBody>
      </p:sp>
    </p:spTree>
    <p:extLst>
      <p:ext uri="{BB962C8B-B14F-4D97-AF65-F5344CB8AC3E}">
        <p14:creationId xmlns:p14="http://schemas.microsoft.com/office/powerpoint/2010/main" val="439488860"/>
      </p:ext>
    </p:extLst>
  </p:cSld>
  <p:clrMapOvr>
    <a:masterClrMapping/>
  </p:clrMapOvr>
</p:sld>
</file>

<file path=ppt/theme/theme1.xml><?xml version="1.0" encoding="utf-8"?>
<a:theme xmlns:a="http://schemas.openxmlformats.org/drawingml/2006/main" name="MW_Public_widescreen">
  <a:themeElements>
    <a:clrScheme name="MathWorks">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1" id="{E79CD3A5-57F7-461A-AA68-0EDF78289455}" vid="{9FB729D1-5E07-4624-96F4-C1DFED6364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D010F59BE2FE47A206692064BB4362" ma:contentTypeVersion="9" ma:contentTypeDescription="Create a new document." ma:contentTypeScope="" ma:versionID="4c37819c0cdf4aee3788d8a6ba4f9925">
  <xsd:schema xmlns:xsd="http://www.w3.org/2001/XMLSchema" xmlns:xs="http://www.w3.org/2001/XMLSchema" xmlns:p="http://schemas.microsoft.com/office/2006/metadata/properties" xmlns:ns2="915b9e6d-86d9-4ab7-987a-93219d822098" targetNamespace="http://schemas.microsoft.com/office/2006/metadata/properties" ma:root="true" ma:fieldsID="b8ab00e1fceed5e47af5ef1998909218" ns2:_="">
    <xsd:import namespace="915b9e6d-86d9-4ab7-987a-93219d82209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5b9e6d-86d9-4ab7-987a-93219d8220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851B7-D313-4E85-A1E0-5976CFE11EC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a70944c9-f5be-4b0f-89c7-00caf47c665c"/>
    <ds:schemaRef ds:uri="http://www.w3.org/XML/1998/namespace"/>
    <ds:schemaRef ds:uri="http://purl.org/dc/dcmitype/"/>
  </ds:schemaRefs>
</ds:datastoreItem>
</file>

<file path=customXml/itemProps2.xml><?xml version="1.0" encoding="utf-8"?>
<ds:datastoreItem xmlns:ds="http://schemas.openxmlformats.org/officeDocument/2006/customXml" ds:itemID="{B4A74827-7F04-4447-9C38-E7ADB3A315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15b9e6d-86d9-4ab7-987a-93219d8220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MW_Template</Template>
  <TotalTime>1192</TotalTime>
  <Words>600</Words>
  <Application>Microsoft Macintosh PowerPoint</Application>
  <PresentationFormat>Widescreen</PresentationFormat>
  <Paragraphs>62</Paragraphs>
  <Slides>9</Slides>
  <Notes>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9</vt:i4>
      </vt:variant>
    </vt:vector>
  </HeadingPairs>
  <TitlesOfParts>
    <vt:vector size="15" baseType="lpstr">
      <vt:lpstr>Arial</vt:lpstr>
      <vt:lpstr>Calibri</vt:lpstr>
      <vt:lpstr>Cambria Math</vt:lpstr>
      <vt:lpstr>Courier New</vt:lpstr>
      <vt:lpstr>Wingdings</vt:lpstr>
      <vt:lpstr>MW_Public_widescreen</vt:lpstr>
      <vt:lpstr>CNN for image segmentation</vt:lpstr>
      <vt:lpstr>Computer Vision Applications</vt:lpstr>
      <vt:lpstr>Image Segmentation</vt:lpstr>
      <vt:lpstr>From classification to segmentation</vt:lpstr>
      <vt:lpstr>CNN for image segmentation</vt:lpstr>
      <vt:lpstr>Evaluation Metrics for image segmentation</vt:lpstr>
      <vt:lpstr>Pixel Accuracy</vt:lpstr>
      <vt:lpstr>Intersection-over-Union ( Jaccard Index )</vt:lpstr>
      <vt:lpstr>Dice similarity index  (F1 score)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subject/>
  <dc:creator>MICHELA GRAVINA</dc:creator>
  <cp:keywords>Version 20.0</cp:keywords>
  <dc:description/>
  <cp:lastModifiedBy>Antonio Galli</cp:lastModifiedBy>
  <cp:revision>60</cp:revision>
  <dcterms:created xsi:type="dcterms:W3CDTF">2020-12-23T21:10:49Z</dcterms:created>
  <dcterms:modified xsi:type="dcterms:W3CDTF">2021-09-13T07:39:35Z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0x01010089D010F59BE2FE47A206692064BB4362</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